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300" r:id="rId24"/>
    <p:sldId id="302" r:id="rId25"/>
    <p:sldId id="303" r:id="rId26"/>
    <p:sldId id="30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0" d="100"/>
          <a:sy n="80" d="100"/>
        </p:scale>
        <p:origin x="5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1/28/2023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1/28/2023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Lead Score Case Study</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dirty="0">
                <a:solidFill>
                  <a:srgbClr val="5792BA"/>
                </a:solidFill>
              </a:rPr>
              <a:t>By Sandeep Suman Pradhan</a:t>
            </a:r>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2B545E-D850-D98D-D7FB-73F077C99CD8}"/>
              </a:ext>
            </a:extLst>
          </p:cNvPr>
          <p:cNvSpPr>
            <a:spLocks noGrp="1"/>
          </p:cNvSpPr>
          <p:nvPr>
            <p:ph idx="1"/>
          </p:nvPr>
        </p:nvSpPr>
        <p:spPr>
          <a:xfrm>
            <a:off x="107336" y="1761069"/>
            <a:ext cx="11299097" cy="5111071"/>
          </a:xfrm>
        </p:spPr>
        <p:txBody>
          <a:bodyPr>
            <a:normAutofit/>
          </a:bodyPr>
          <a:lstStyle/>
          <a:p>
            <a:pPr marL="450000" lvl="1" indent="0">
              <a:buNone/>
            </a:pPr>
            <a:endParaRPr lang="en-US" sz="1100" b="1" dirty="0">
              <a:latin typeface="Arial" panose="020B0604020202020204" pitchFamily="34" charset="0"/>
              <a:cs typeface="Arial" panose="020B0604020202020204" pitchFamily="34" charset="0"/>
            </a:endParaRPr>
          </a:p>
          <a:p>
            <a:pPr marL="36900" indent="0">
              <a:buNone/>
            </a:pPr>
            <a:endParaRPr lang="en-US" sz="1600" b="1" dirty="0">
              <a:latin typeface="Arial" panose="020B0604020202020204" pitchFamily="34" charset="0"/>
              <a:cs typeface="Arial" panose="020B0604020202020204" pitchFamily="34" charset="0"/>
            </a:endParaRPr>
          </a:p>
          <a:p>
            <a:pPr marL="36900" indent="0">
              <a:buNone/>
            </a:pPr>
            <a:endParaRPr lang="en-IN" sz="1400" dirty="0">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0BA83826-3807-A936-CB9F-1AA5C4BD1A23}"/>
              </a:ext>
            </a:extLst>
          </p:cNvPr>
          <p:cNvSpPr>
            <a:spLocks noGrp="1"/>
          </p:cNvSpPr>
          <p:nvPr>
            <p:ph type="title"/>
          </p:nvPr>
        </p:nvSpPr>
        <p:spPr>
          <a:xfrm>
            <a:off x="913795" y="356648"/>
            <a:ext cx="10353762" cy="710153"/>
          </a:xfrm>
        </p:spPr>
        <p:txBody>
          <a:bodyPr>
            <a:normAutofit/>
          </a:bodyPr>
          <a:lstStyle/>
          <a:p>
            <a:r>
              <a:rPr lang="en-US" sz="1800" b="1" dirty="0">
                <a:effectLst/>
                <a:latin typeface="Arial" panose="020B0604020202020204" pitchFamily="34" charset="0"/>
                <a:cs typeface="Arial" panose="020B0604020202020204" pitchFamily="34" charset="0"/>
              </a:rPr>
              <a:t>Exploratory Data Analysis(EDA)</a:t>
            </a:r>
            <a:endParaRPr lang="en-IN" sz="1800" b="1" dirty="0">
              <a:effectLst/>
              <a:latin typeface="Arial" panose="020B0604020202020204" pitchFamily="34" charset="0"/>
              <a:cs typeface="Arial" panose="020B0604020202020204" pitchFamily="34" charset="0"/>
            </a:endParaRPr>
          </a:p>
        </p:txBody>
      </p:sp>
      <p:pic>
        <p:nvPicPr>
          <p:cNvPr id="7170" name="Picture 2">
            <a:extLst>
              <a:ext uri="{FF2B5EF4-FFF2-40B4-BE49-F238E27FC236}">
                <a16:creationId xmlns:a16="http://schemas.microsoft.com/office/drawing/2014/main" id="{613E1E97-F373-B1D0-A470-8D2115CDF6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850" y="956195"/>
            <a:ext cx="9629775" cy="5439843"/>
          </a:xfrm>
          <a:prstGeom prst="rect">
            <a:avLst/>
          </a:prstGeom>
          <a:solidFill>
            <a:schemeClr val="accent1"/>
          </a:solidFill>
        </p:spPr>
      </p:pic>
    </p:spTree>
    <p:extLst>
      <p:ext uri="{BB962C8B-B14F-4D97-AF65-F5344CB8AC3E}">
        <p14:creationId xmlns:p14="http://schemas.microsoft.com/office/powerpoint/2010/main" val="4183481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2B545E-D850-D98D-D7FB-73F077C99CD8}"/>
              </a:ext>
            </a:extLst>
          </p:cNvPr>
          <p:cNvSpPr>
            <a:spLocks noGrp="1"/>
          </p:cNvSpPr>
          <p:nvPr>
            <p:ph idx="1"/>
          </p:nvPr>
        </p:nvSpPr>
        <p:spPr>
          <a:xfrm>
            <a:off x="107336" y="1761069"/>
            <a:ext cx="11299097" cy="5111071"/>
          </a:xfrm>
        </p:spPr>
        <p:txBody>
          <a:bodyPr>
            <a:normAutofit/>
          </a:bodyPr>
          <a:lstStyle/>
          <a:p>
            <a:pPr marL="450000" lvl="1" indent="0">
              <a:buNone/>
            </a:pPr>
            <a:endParaRPr lang="en-US" sz="1100" b="1" dirty="0">
              <a:latin typeface="Arial" panose="020B0604020202020204" pitchFamily="34" charset="0"/>
              <a:cs typeface="Arial" panose="020B0604020202020204" pitchFamily="34" charset="0"/>
            </a:endParaRPr>
          </a:p>
          <a:p>
            <a:pPr marL="36900" indent="0">
              <a:buNone/>
            </a:pPr>
            <a:endParaRPr lang="en-US" sz="1600" b="1" dirty="0">
              <a:latin typeface="Arial" panose="020B0604020202020204" pitchFamily="34" charset="0"/>
              <a:cs typeface="Arial" panose="020B0604020202020204" pitchFamily="34" charset="0"/>
            </a:endParaRPr>
          </a:p>
          <a:p>
            <a:pPr marL="36900" indent="0">
              <a:buNone/>
            </a:pPr>
            <a:endParaRPr lang="en-IN" sz="1400" dirty="0">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0BA83826-3807-A936-CB9F-1AA5C4BD1A23}"/>
              </a:ext>
            </a:extLst>
          </p:cNvPr>
          <p:cNvSpPr>
            <a:spLocks noGrp="1"/>
          </p:cNvSpPr>
          <p:nvPr>
            <p:ph type="title"/>
          </p:nvPr>
        </p:nvSpPr>
        <p:spPr>
          <a:xfrm>
            <a:off x="913795" y="356648"/>
            <a:ext cx="10353762" cy="710153"/>
          </a:xfrm>
        </p:spPr>
        <p:txBody>
          <a:bodyPr>
            <a:normAutofit/>
          </a:bodyPr>
          <a:lstStyle/>
          <a:p>
            <a:r>
              <a:rPr lang="en-US" sz="1800" b="1" dirty="0">
                <a:effectLst/>
                <a:latin typeface="Arial" panose="020B0604020202020204" pitchFamily="34" charset="0"/>
                <a:cs typeface="Arial" panose="020B0604020202020204" pitchFamily="34" charset="0"/>
              </a:rPr>
              <a:t>Exploratory Data Analysis(EDA)</a:t>
            </a:r>
            <a:endParaRPr lang="en-IN" sz="1800" b="1" dirty="0">
              <a:effectLst/>
              <a:latin typeface="Arial" panose="020B0604020202020204" pitchFamily="34" charset="0"/>
              <a:cs typeface="Arial" panose="020B0604020202020204" pitchFamily="34" charset="0"/>
            </a:endParaRPr>
          </a:p>
        </p:txBody>
      </p:sp>
      <p:pic>
        <p:nvPicPr>
          <p:cNvPr id="8194" name="Picture 2">
            <a:extLst>
              <a:ext uri="{FF2B5EF4-FFF2-40B4-BE49-F238E27FC236}">
                <a16:creationId xmlns:a16="http://schemas.microsoft.com/office/drawing/2014/main" id="{C1198242-A47A-B1DE-7A72-B1F458D70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567" y="1066801"/>
            <a:ext cx="10481990" cy="5486496"/>
          </a:xfrm>
          <a:prstGeom prst="rect">
            <a:avLst/>
          </a:prstGeom>
          <a:solidFill>
            <a:schemeClr val="accent1"/>
          </a:solidFill>
        </p:spPr>
      </p:pic>
    </p:spTree>
    <p:extLst>
      <p:ext uri="{BB962C8B-B14F-4D97-AF65-F5344CB8AC3E}">
        <p14:creationId xmlns:p14="http://schemas.microsoft.com/office/powerpoint/2010/main" val="3587246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2B545E-D850-D98D-D7FB-73F077C99CD8}"/>
              </a:ext>
            </a:extLst>
          </p:cNvPr>
          <p:cNvSpPr>
            <a:spLocks noGrp="1"/>
          </p:cNvSpPr>
          <p:nvPr>
            <p:ph idx="1"/>
          </p:nvPr>
        </p:nvSpPr>
        <p:spPr>
          <a:xfrm>
            <a:off x="107336" y="1761069"/>
            <a:ext cx="11299097" cy="5111071"/>
          </a:xfrm>
        </p:spPr>
        <p:txBody>
          <a:bodyPr>
            <a:normAutofit/>
          </a:bodyPr>
          <a:lstStyle/>
          <a:p>
            <a:pPr marL="450000" lvl="1" indent="0">
              <a:buNone/>
            </a:pPr>
            <a:endParaRPr lang="en-US" sz="1100" b="1" dirty="0">
              <a:latin typeface="Arial" panose="020B0604020202020204" pitchFamily="34" charset="0"/>
              <a:cs typeface="Arial" panose="020B0604020202020204" pitchFamily="34" charset="0"/>
            </a:endParaRPr>
          </a:p>
          <a:p>
            <a:pPr marL="36900" indent="0">
              <a:buNone/>
            </a:pPr>
            <a:endParaRPr lang="en-US" sz="1600" b="1" dirty="0">
              <a:latin typeface="Arial" panose="020B0604020202020204" pitchFamily="34" charset="0"/>
              <a:cs typeface="Arial" panose="020B0604020202020204" pitchFamily="34" charset="0"/>
            </a:endParaRPr>
          </a:p>
          <a:p>
            <a:pPr marL="36900" indent="0">
              <a:buNone/>
            </a:pPr>
            <a:endParaRPr lang="en-IN" sz="1400" dirty="0">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0BA83826-3807-A936-CB9F-1AA5C4BD1A23}"/>
              </a:ext>
            </a:extLst>
          </p:cNvPr>
          <p:cNvSpPr>
            <a:spLocks noGrp="1"/>
          </p:cNvSpPr>
          <p:nvPr>
            <p:ph type="title"/>
          </p:nvPr>
        </p:nvSpPr>
        <p:spPr>
          <a:xfrm>
            <a:off x="913795" y="356648"/>
            <a:ext cx="10353762" cy="710153"/>
          </a:xfrm>
        </p:spPr>
        <p:txBody>
          <a:bodyPr>
            <a:normAutofit/>
          </a:bodyPr>
          <a:lstStyle/>
          <a:p>
            <a:r>
              <a:rPr lang="en-US" sz="1800" b="1" dirty="0">
                <a:effectLst/>
                <a:latin typeface="Arial" panose="020B0604020202020204" pitchFamily="34" charset="0"/>
                <a:cs typeface="Arial" panose="020B0604020202020204" pitchFamily="34" charset="0"/>
              </a:rPr>
              <a:t>Exploratory Data Analysis(EDA)</a:t>
            </a:r>
            <a:endParaRPr lang="en-IN" sz="1800" b="1" dirty="0">
              <a:effectLst/>
              <a:latin typeface="Arial" panose="020B0604020202020204" pitchFamily="34" charset="0"/>
              <a:cs typeface="Arial" panose="020B0604020202020204" pitchFamily="34" charset="0"/>
            </a:endParaRPr>
          </a:p>
        </p:txBody>
      </p:sp>
      <p:pic>
        <p:nvPicPr>
          <p:cNvPr id="9218" name="Picture 2">
            <a:extLst>
              <a:ext uri="{FF2B5EF4-FFF2-40B4-BE49-F238E27FC236}">
                <a16:creationId xmlns:a16="http://schemas.microsoft.com/office/drawing/2014/main" id="{2D7FE324-16E3-A1A6-834A-88A63DDF9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917779"/>
            <a:ext cx="10353762" cy="5683046"/>
          </a:xfrm>
          <a:prstGeom prst="rect">
            <a:avLst/>
          </a:prstGeom>
          <a:solidFill>
            <a:schemeClr val="accent1"/>
          </a:solidFill>
        </p:spPr>
      </p:pic>
    </p:spTree>
    <p:extLst>
      <p:ext uri="{BB962C8B-B14F-4D97-AF65-F5344CB8AC3E}">
        <p14:creationId xmlns:p14="http://schemas.microsoft.com/office/powerpoint/2010/main" val="1080225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2B545E-D850-D98D-D7FB-73F077C99CD8}"/>
              </a:ext>
            </a:extLst>
          </p:cNvPr>
          <p:cNvSpPr>
            <a:spLocks noGrp="1"/>
          </p:cNvSpPr>
          <p:nvPr>
            <p:ph idx="1"/>
          </p:nvPr>
        </p:nvSpPr>
        <p:spPr>
          <a:xfrm>
            <a:off x="107336" y="1761069"/>
            <a:ext cx="11299097" cy="5111071"/>
          </a:xfrm>
        </p:spPr>
        <p:txBody>
          <a:bodyPr>
            <a:normAutofit/>
          </a:bodyPr>
          <a:lstStyle/>
          <a:p>
            <a:pPr marL="450000" lvl="1" indent="0">
              <a:buNone/>
            </a:pPr>
            <a:endParaRPr lang="en-US" sz="1100" b="1" dirty="0">
              <a:latin typeface="Arial" panose="020B0604020202020204" pitchFamily="34" charset="0"/>
              <a:cs typeface="Arial" panose="020B0604020202020204" pitchFamily="34" charset="0"/>
            </a:endParaRPr>
          </a:p>
          <a:p>
            <a:pPr marL="36900" indent="0">
              <a:buNone/>
            </a:pPr>
            <a:endParaRPr lang="en-US" sz="1600" b="1" dirty="0">
              <a:latin typeface="Arial" panose="020B0604020202020204" pitchFamily="34" charset="0"/>
              <a:cs typeface="Arial" panose="020B0604020202020204" pitchFamily="34" charset="0"/>
            </a:endParaRPr>
          </a:p>
          <a:p>
            <a:pPr marL="36900" indent="0">
              <a:buNone/>
            </a:pPr>
            <a:endParaRPr lang="en-IN" sz="1400" dirty="0">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0BA83826-3807-A936-CB9F-1AA5C4BD1A23}"/>
              </a:ext>
            </a:extLst>
          </p:cNvPr>
          <p:cNvSpPr>
            <a:spLocks noGrp="1"/>
          </p:cNvSpPr>
          <p:nvPr>
            <p:ph type="title"/>
          </p:nvPr>
        </p:nvSpPr>
        <p:spPr>
          <a:xfrm>
            <a:off x="913795" y="356648"/>
            <a:ext cx="10353762" cy="710153"/>
          </a:xfrm>
        </p:spPr>
        <p:txBody>
          <a:bodyPr>
            <a:normAutofit/>
          </a:bodyPr>
          <a:lstStyle/>
          <a:p>
            <a:r>
              <a:rPr lang="en-US" sz="1800" b="1" dirty="0">
                <a:effectLst/>
                <a:latin typeface="Arial" panose="020B0604020202020204" pitchFamily="34" charset="0"/>
                <a:cs typeface="Arial" panose="020B0604020202020204" pitchFamily="34" charset="0"/>
              </a:rPr>
              <a:t>Exploratory Data Analysis(EDA)</a:t>
            </a:r>
            <a:endParaRPr lang="en-IN" sz="1800" b="1" dirty="0">
              <a:effectLst/>
              <a:latin typeface="Arial" panose="020B0604020202020204" pitchFamily="34" charset="0"/>
              <a:cs typeface="Arial" panose="020B0604020202020204" pitchFamily="34" charset="0"/>
            </a:endParaRPr>
          </a:p>
        </p:txBody>
      </p:sp>
      <p:pic>
        <p:nvPicPr>
          <p:cNvPr id="10242" name="Picture 2">
            <a:extLst>
              <a:ext uri="{FF2B5EF4-FFF2-40B4-BE49-F238E27FC236}">
                <a16:creationId xmlns:a16="http://schemas.microsoft.com/office/drawing/2014/main" id="{1876F211-5713-4746-02E8-EBBEE3169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972062"/>
            <a:ext cx="10163175" cy="5428738"/>
          </a:xfrm>
          <a:prstGeom prst="rect">
            <a:avLst/>
          </a:prstGeom>
          <a:solidFill>
            <a:schemeClr val="accent1"/>
          </a:solidFill>
        </p:spPr>
      </p:pic>
    </p:spTree>
    <p:extLst>
      <p:ext uri="{BB962C8B-B14F-4D97-AF65-F5344CB8AC3E}">
        <p14:creationId xmlns:p14="http://schemas.microsoft.com/office/powerpoint/2010/main" val="2840640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2B545E-D850-D98D-D7FB-73F077C99CD8}"/>
              </a:ext>
            </a:extLst>
          </p:cNvPr>
          <p:cNvSpPr>
            <a:spLocks noGrp="1"/>
          </p:cNvSpPr>
          <p:nvPr>
            <p:ph idx="1"/>
          </p:nvPr>
        </p:nvSpPr>
        <p:spPr>
          <a:xfrm>
            <a:off x="107336" y="1761069"/>
            <a:ext cx="11299097" cy="5111071"/>
          </a:xfrm>
        </p:spPr>
        <p:txBody>
          <a:bodyPr>
            <a:normAutofit/>
          </a:bodyPr>
          <a:lstStyle/>
          <a:p>
            <a:pPr marL="450000" lvl="1" indent="0">
              <a:buNone/>
            </a:pPr>
            <a:endParaRPr lang="en-US" sz="1100" b="1" dirty="0">
              <a:latin typeface="Arial" panose="020B0604020202020204" pitchFamily="34" charset="0"/>
              <a:cs typeface="Arial" panose="020B0604020202020204" pitchFamily="34" charset="0"/>
            </a:endParaRPr>
          </a:p>
          <a:p>
            <a:pPr marL="36900" indent="0">
              <a:buNone/>
            </a:pPr>
            <a:endParaRPr lang="en-US" sz="1600" b="1" dirty="0">
              <a:latin typeface="Arial" panose="020B0604020202020204" pitchFamily="34" charset="0"/>
              <a:cs typeface="Arial" panose="020B0604020202020204" pitchFamily="34" charset="0"/>
            </a:endParaRPr>
          </a:p>
          <a:p>
            <a:pPr marL="36900" indent="0">
              <a:buNone/>
            </a:pPr>
            <a:endParaRPr lang="en-IN" sz="1400" dirty="0">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0BA83826-3807-A936-CB9F-1AA5C4BD1A23}"/>
              </a:ext>
            </a:extLst>
          </p:cNvPr>
          <p:cNvSpPr>
            <a:spLocks noGrp="1"/>
          </p:cNvSpPr>
          <p:nvPr>
            <p:ph type="title"/>
          </p:nvPr>
        </p:nvSpPr>
        <p:spPr>
          <a:xfrm>
            <a:off x="913795" y="356648"/>
            <a:ext cx="10353762" cy="710153"/>
          </a:xfrm>
        </p:spPr>
        <p:txBody>
          <a:bodyPr>
            <a:normAutofit/>
          </a:bodyPr>
          <a:lstStyle/>
          <a:p>
            <a:r>
              <a:rPr lang="en-US" sz="1800" b="1" dirty="0">
                <a:effectLst/>
                <a:latin typeface="Arial" panose="020B0604020202020204" pitchFamily="34" charset="0"/>
                <a:cs typeface="Arial" panose="020B0604020202020204" pitchFamily="34" charset="0"/>
              </a:rPr>
              <a:t>Exploratory Data Analysis(EDA)</a:t>
            </a:r>
            <a:endParaRPr lang="en-IN" sz="1800" b="1" dirty="0">
              <a:effectLst/>
              <a:latin typeface="Arial" panose="020B0604020202020204" pitchFamily="34" charset="0"/>
              <a:cs typeface="Arial" panose="020B0604020202020204" pitchFamily="34" charset="0"/>
            </a:endParaRPr>
          </a:p>
        </p:txBody>
      </p:sp>
      <p:pic>
        <p:nvPicPr>
          <p:cNvPr id="11266" name="Picture 2">
            <a:extLst>
              <a:ext uri="{FF2B5EF4-FFF2-40B4-BE49-F238E27FC236}">
                <a16:creationId xmlns:a16="http://schemas.microsoft.com/office/drawing/2014/main" id="{C5C05390-41AD-9602-0E5E-C81603013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99" y="1066801"/>
            <a:ext cx="10238857" cy="5455149"/>
          </a:xfrm>
          <a:prstGeom prst="rect">
            <a:avLst/>
          </a:prstGeom>
          <a:solidFill>
            <a:schemeClr val="accent1"/>
          </a:solidFill>
        </p:spPr>
      </p:pic>
    </p:spTree>
    <p:extLst>
      <p:ext uri="{BB962C8B-B14F-4D97-AF65-F5344CB8AC3E}">
        <p14:creationId xmlns:p14="http://schemas.microsoft.com/office/powerpoint/2010/main" val="2052280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2B545E-D850-D98D-D7FB-73F077C99CD8}"/>
              </a:ext>
            </a:extLst>
          </p:cNvPr>
          <p:cNvSpPr>
            <a:spLocks noGrp="1"/>
          </p:cNvSpPr>
          <p:nvPr>
            <p:ph idx="1"/>
          </p:nvPr>
        </p:nvSpPr>
        <p:spPr>
          <a:xfrm>
            <a:off x="107336" y="1761069"/>
            <a:ext cx="11299097" cy="5111071"/>
          </a:xfrm>
        </p:spPr>
        <p:txBody>
          <a:bodyPr>
            <a:normAutofit/>
          </a:bodyPr>
          <a:lstStyle/>
          <a:p>
            <a:pPr marL="450000" lvl="1" indent="0">
              <a:buNone/>
            </a:pPr>
            <a:endParaRPr lang="en-US" sz="1100" b="1" dirty="0">
              <a:latin typeface="Arial" panose="020B0604020202020204" pitchFamily="34" charset="0"/>
              <a:cs typeface="Arial" panose="020B0604020202020204" pitchFamily="34" charset="0"/>
            </a:endParaRPr>
          </a:p>
          <a:p>
            <a:pPr marL="36900" indent="0">
              <a:buNone/>
            </a:pPr>
            <a:endParaRPr lang="en-US" sz="1600" b="1" dirty="0">
              <a:latin typeface="Arial" panose="020B0604020202020204" pitchFamily="34" charset="0"/>
              <a:cs typeface="Arial" panose="020B0604020202020204" pitchFamily="34" charset="0"/>
            </a:endParaRPr>
          </a:p>
          <a:p>
            <a:pPr marL="36900" indent="0">
              <a:buNone/>
            </a:pPr>
            <a:endParaRPr lang="en-IN" sz="1400" dirty="0">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0BA83826-3807-A936-CB9F-1AA5C4BD1A23}"/>
              </a:ext>
            </a:extLst>
          </p:cNvPr>
          <p:cNvSpPr>
            <a:spLocks noGrp="1"/>
          </p:cNvSpPr>
          <p:nvPr>
            <p:ph type="title"/>
          </p:nvPr>
        </p:nvSpPr>
        <p:spPr>
          <a:xfrm>
            <a:off x="913795" y="356648"/>
            <a:ext cx="10353762" cy="710153"/>
          </a:xfrm>
        </p:spPr>
        <p:txBody>
          <a:bodyPr>
            <a:normAutofit/>
          </a:bodyPr>
          <a:lstStyle/>
          <a:p>
            <a:r>
              <a:rPr lang="en-US" sz="1800" b="1" dirty="0">
                <a:effectLst/>
                <a:latin typeface="Arial" panose="020B0604020202020204" pitchFamily="34" charset="0"/>
                <a:cs typeface="Arial" panose="020B0604020202020204" pitchFamily="34" charset="0"/>
              </a:rPr>
              <a:t>Exploratory Data Analysis(EDA)</a:t>
            </a:r>
            <a:endParaRPr lang="en-IN" sz="1800" b="1" dirty="0">
              <a:effectLst/>
              <a:latin typeface="Arial" panose="020B0604020202020204" pitchFamily="34" charset="0"/>
              <a:cs typeface="Arial" panose="020B0604020202020204" pitchFamily="34" charset="0"/>
            </a:endParaRPr>
          </a:p>
        </p:txBody>
      </p:sp>
      <p:pic>
        <p:nvPicPr>
          <p:cNvPr id="12290" name="Picture 2">
            <a:extLst>
              <a:ext uri="{FF2B5EF4-FFF2-40B4-BE49-F238E27FC236}">
                <a16:creationId xmlns:a16="http://schemas.microsoft.com/office/drawing/2014/main" id="{1CD29FD8-3216-ED6A-A879-8D43C21DF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781050"/>
            <a:ext cx="10915649" cy="5829300"/>
          </a:xfrm>
          <a:prstGeom prst="rect">
            <a:avLst/>
          </a:prstGeom>
          <a:solidFill>
            <a:schemeClr val="accent1"/>
          </a:solidFill>
        </p:spPr>
      </p:pic>
    </p:spTree>
    <p:extLst>
      <p:ext uri="{BB962C8B-B14F-4D97-AF65-F5344CB8AC3E}">
        <p14:creationId xmlns:p14="http://schemas.microsoft.com/office/powerpoint/2010/main" val="622382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2B545E-D850-D98D-D7FB-73F077C99CD8}"/>
              </a:ext>
            </a:extLst>
          </p:cNvPr>
          <p:cNvSpPr>
            <a:spLocks noGrp="1"/>
          </p:cNvSpPr>
          <p:nvPr>
            <p:ph idx="1"/>
          </p:nvPr>
        </p:nvSpPr>
        <p:spPr>
          <a:xfrm>
            <a:off x="107336" y="1761069"/>
            <a:ext cx="11299097" cy="5111071"/>
          </a:xfrm>
        </p:spPr>
        <p:txBody>
          <a:bodyPr>
            <a:normAutofit/>
          </a:bodyPr>
          <a:lstStyle/>
          <a:p>
            <a:pPr marL="450000" lvl="1" indent="0">
              <a:buNone/>
            </a:pPr>
            <a:endParaRPr lang="en-US" sz="1100" b="1" dirty="0">
              <a:latin typeface="Arial" panose="020B0604020202020204" pitchFamily="34" charset="0"/>
              <a:cs typeface="Arial" panose="020B0604020202020204" pitchFamily="34" charset="0"/>
            </a:endParaRPr>
          </a:p>
          <a:p>
            <a:pPr marL="36900" indent="0">
              <a:buNone/>
            </a:pPr>
            <a:endParaRPr lang="en-US" sz="1600" b="1" dirty="0">
              <a:latin typeface="Arial" panose="020B0604020202020204" pitchFamily="34" charset="0"/>
              <a:cs typeface="Arial" panose="020B0604020202020204" pitchFamily="34" charset="0"/>
            </a:endParaRPr>
          </a:p>
          <a:p>
            <a:pPr marL="36900" indent="0">
              <a:buNone/>
            </a:pPr>
            <a:endParaRPr lang="en-IN" sz="1400" dirty="0">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0BA83826-3807-A936-CB9F-1AA5C4BD1A23}"/>
              </a:ext>
            </a:extLst>
          </p:cNvPr>
          <p:cNvSpPr>
            <a:spLocks noGrp="1"/>
          </p:cNvSpPr>
          <p:nvPr>
            <p:ph type="title"/>
          </p:nvPr>
        </p:nvSpPr>
        <p:spPr>
          <a:xfrm>
            <a:off x="913795" y="356648"/>
            <a:ext cx="10353762" cy="710153"/>
          </a:xfrm>
        </p:spPr>
        <p:txBody>
          <a:bodyPr>
            <a:normAutofit/>
          </a:bodyPr>
          <a:lstStyle/>
          <a:p>
            <a:r>
              <a:rPr lang="en-US" sz="1800" b="1" dirty="0">
                <a:effectLst/>
                <a:latin typeface="Arial" panose="020B0604020202020204" pitchFamily="34" charset="0"/>
                <a:cs typeface="Arial" panose="020B0604020202020204" pitchFamily="34" charset="0"/>
              </a:rPr>
              <a:t>Exploratory Data Analysis(EDA)</a:t>
            </a:r>
            <a:endParaRPr lang="en-IN" sz="1800" b="1" dirty="0">
              <a:effectLst/>
              <a:latin typeface="Arial" panose="020B0604020202020204" pitchFamily="34" charset="0"/>
              <a:cs typeface="Arial" panose="020B0604020202020204" pitchFamily="34" charset="0"/>
            </a:endParaRPr>
          </a:p>
        </p:txBody>
      </p:sp>
      <p:pic>
        <p:nvPicPr>
          <p:cNvPr id="13314" name="Picture 2">
            <a:extLst>
              <a:ext uri="{FF2B5EF4-FFF2-40B4-BE49-F238E27FC236}">
                <a16:creationId xmlns:a16="http://schemas.microsoft.com/office/drawing/2014/main" id="{D71DE514-6577-5A23-545B-0F958D4599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795" y="847692"/>
            <a:ext cx="10125679" cy="5553107"/>
          </a:xfrm>
          <a:prstGeom prst="rect">
            <a:avLst/>
          </a:prstGeom>
          <a:solidFill>
            <a:schemeClr val="accent1"/>
          </a:solidFill>
        </p:spPr>
      </p:pic>
    </p:spTree>
    <p:extLst>
      <p:ext uri="{BB962C8B-B14F-4D97-AF65-F5344CB8AC3E}">
        <p14:creationId xmlns:p14="http://schemas.microsoft.com/office/powerpoint/2010/main" val="1691416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2B545E-D850-D98D-D7FB-73F077C99CD8}"/>
              </a:ext>
            </a:extLst>
          </p:cNvPr>
          <p:cNvSpPr>
            <a:spLocks noGrp="1"/>
          </p:cNvSpPr>
          <p:nvPr>
            <p:ph idx="1"/>
          </p:nvPr>
        </p:nvSpPr>
        <p:spPr>
          <a:xfrm>
            <a:off x="107336" y="1761069"/>
            <a:ext cx="11299097" cy="5111071"/>
          </a:xfrm>
        </p:spPr>
        <p:txBody>
          <a:bodyPr>
            <a:normAutofit/>
          </a:bodyPr>
          <a:lstStyle/>
          <a:p>
            <a:pPr marL="450000" lvl="1" indent="0">
              <a:buNone/>
            </a:pPr>
            <a:endParaRPr lang="en-US" sz="1100" b="1" dirty="0">
              <a:latin typeface="Arial" panose="020B0604020202020204" pitchFamily="34" charset="0"/>
              <a:cs typeface="Arial" panose="020B0604020202020204" pitchFamily="34" charset="0"/>
            </a:endParaRPr>
          </a:p>
          <a:p>
            <a:pPr marL="36900" indent="0">
              <a:buNone/>
            </a:pPr>
            <a:endParaRPr lang="en-US" sz="1600" b="1" dirty="0">
              <a:latin typeface="Arial" panose="020B0604020202020204" pitchFamily="34" charset="0"/>
              <a:cs typeface="Arial" panose="020B0604020202020204" pitchFamily="34" charset="0"/>
            </a:endParaRPr>
          </a:p>
          <a:p>
            <a:pPr marL="36900" indent="0">
              <a:buNone/>
            </a:pPr>
            <a:endParaRPr lang="en-IN" sz="1400" dirty="0">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0BA83826-3807-A936-CB9F-1AA5C4BD1A23}"/>
              </a:ext>
            </a:extLst>
          </p:cNvPr>
          <p:cNvSpPr>
            <a:spLocks noGrp="1"/>
          </p:cNvSpPr>
          <p:nvPr>
            <p:ph type="title"/>
          </p:nvPr>
        </p:nvSpPr>
        <p:spPr>
          <a:xfrm>
            <a:off x="913795" y="356648"/>
            <a:ext cx="10353762" cy="710153"/>
          </a:xfrm>
        </p:spPr>
        <p:txBody>
          <a:bodyPr>
            <a:normAutofit/>
          </a:bodyPr>
          <a:lstStyle/>
          <a:p>
            <a:r>
              <a:rPr lang="en-US" sz="1800" b="1" dirty="0">
                <a:effectLst/>
                <a:latin typeface="Arial" panose="020B0604020202020204" pitchFamily="34" charset="0"/>
                <a:cs typeface="Arial" panose="020B0604020202020204" pitchFamily="34" charset="0"/>
              </a:rPr>
              <a:t>Exploratory Data Analysis(EDA)</a:t>
            </a:r>
            <a:endParaRPr lang="en-IN" sz="1800" b="1" dirty="0">
              <a:effectLst/>
              <a:latin typeface="Arial" panose="020B0604020202020204" pitchFamily="34" charset="0"/>
              <a:cs typeface="Arial" panose="020B0604020202020204" pitchFamily="34" charset="0"/>
            </a:endParaRPr>
          </a:p>
        </p:txBody>
      </p:sp>
      <p:pic>
        <p:nvPicPr>
          <p:cNvPr id="14338" name="Picture 2">
            <a:extLst>
              <a:ext uri="{FF2B5EF4-FFF2-40B4-BE49-F238E27FC236}">
                <a16:creationId xmlns:a16="http://schemas.microsoft.com/office/drawing/2014/main" id="{00C14F8D-8882-A4D9-0186-31160D7B0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567" y="1066801"/>
            <a:ext cx="10620866" cy="5829300"/>
          </a:xfrm>
          <a:prstGeom prst="rect">
            <a:avLst/>
          </a:prstGeom>
          <a:solidFill>
            <a:schemeClr val="accent1"/>
          </a:solidFill>
        </p:spPr>
      </p:pic>
    </p:spTree>
    <p:extLst>
      <p:ext uri="{BB962C8B-B14F-4D97-AF65-F5344CB8AC3E}">
        <p14:creationId xmlns:p14="http://schemas.microsoft.com/office/powerpoint/2010/main" val="1602057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2B545E-D850-D98D-D7FB-73F077C99CD8}"/>
              </a:ext>
            </a:extLst>
          </p:cNvPr>
          <p:cNvSpPr>
            <a:spLocks noGrp="1"/>
          </p:cNvSpPr>
          <p:nvPr>
            <p:ph idx="1"/>
          </p:nvPr>
        </p:nvSpPr>
        <p:spPr>
          <a:xfrm>
            <a:off x="107336" y="1761069"/>
            <a:ext cx="11299097" cy="5111071"/>
          </a:xfrm>
        </p:spPr>
        <p:txBody>
          <a:bodyPr>
            <a:normAutofit/>
          </a:bodyPr>
          <a:lstStyle/>
          <a:p>
            <a:pPr marL="450000" lvl="1" indent="0">
              <a:buNone/>
            </a:pPr>
            <a:endParaRPr lang="en-US" sz="1100" b="1" dirty="0">
              <a:latin typeface="Arial" panose="020B0604020202020204" pitchFamily="34" charset="0"/>
              <a:cs typeface="Arial" panose="020B0604020202020204" pitchFamily="34" charset="0"/>
            </a:endParaRPr>
          </a:p>
          <a:p>
            <a:pPr marL="36900" indent="0">
              <a:buNone/>
            </a:pPr>
            <a:endParaRPr lang="en-US" sz="1600" b="1" dirty="0">
              <a:latin typeface="Arial" panose="020B0604020202020204" pitchFamily="34" charset="0"/>
              <a:cs typeface="Arial" panose="020B0604020202020204" pitchFamily="34" charset="0"/>
            </a:endParaRPr>
          </a:p>
          <a:p>
            <a:pPr marL="36900" indent="0">
              <a:buNone/>
            </a:pPr>
            <a:endParaRPr lang="en-IN" sz="1400" dirty="0">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0BA83826-3807-A936-CB9F-1AA5C4BD1A23}"/>
              </a:ext>
            </a:extLst>
          </p:cNvPr>
          <p:cNvSpPr>
            <a:spLocks noGrp="1"/>
          </p:cNvSpPr>
          <p:nvPr>
            <p:ph type="title"/>
          </p:nvPr>
        </p:nvSpPr>
        <p:spPr>
          <a:xfrm>
            <a:off x="913795" y="356648"/>
            <a:ext cx="10353762" cy="710153"/>
          </a:xfrm>
        </p:spPr>
        <p:txBody>
          <a:bodyPr>
            <a:normAutofit/>
          </a:bodyPr>
          <a:lstStyle/>
          <a:p>
            <a:r>
              <a:rPr lang="en-US" sz="1800" b="1" dirty="0">
                <a:effectLst/>
                <a:latin typeface="Arial" panose="020B0604020202020204" pitchFamily="34" charset="0"/>
                <a:cs typeface="Arial" panose="020B0604020202020204" pitchFamily="34" charset="0"/>
              </a:rPr>
              <a:t>Exploratory Data Analysis(EDA)</a:t>
            </a:r>
            <a:endParaRPr lang="en-IN" sz="1800" b="1" dirty="0">
              <a:effectLst/>
              <a:latin typeface="Arial" panose="020B0604020202020204" pitchFamily="34" charset="0"/>
              <a:cs typeface="Arial" panose="020B0604020202020204" pitchFamily="34" charset="0"/>
            </a:endParaRPr>
          </a:p>
        </p:txBody>
      </p:sp>
      <p:pic>
        <p:nvPicPr>
          <p:cNvPr id="15362" name="Picture 2">
            <a:extLst>
              <a:ext uri="{FF2B5EF4-FFF2-40B4-BE49-F238E27FC236}">
                <a16:creationId xmlns:a16="http://schemas.microsoft.com/office/drawing/2014/main" id="{F2599BD6-3280-28F3-B851-3D16F719F4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071" y="1547812"/>
            <a:ext cx="10353762" cy="4811181"/>
          </a:xfrm>
          <a:prstGeom prst="rect">
            <a:avLst/>
          </a:prstGeom>
          <a:solidFill>
            <a:schemeClr val="accent1"/>
          </a:solidFill>
        </p:spPr>
      </p:pic>
    </p:spTree>
    <p:extLst>
      <p:ext uri="{BB962C8B-B14F-4D97-AF65-F5344CB8AC3E}">
        <p14:creationId xmlns:p14="http://schemas.microsoft.com/office/powerpoint/2010/main" val="155872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2B545E-D850-D98D-D7FB-73F077C99CD8}"/>
              </a:ext>
            </a:extLst>
          </p:cNvPr>
          <p:cNvSpPr>
            <a:spLocks noGrp="1"/>
          </p:cNvSpPr>
          <p:nvPr>
            <p:ph idx="1"/>
          </p:nvPr>
        </p:nvSpPr>
        <p:spPr>
          <a:xfrm>
            <a:off x="107336" y="1761069"/>
            <a:ext cx="11299097" cy="5111071"/>
          </a:xfrm>
        </p:spPr>
        <p:txBody>
          <a:bodyPr>
            <a:normAutofit/>
          </a:bodyPr>
          <a:lstStyle/>
          <a:p>
            <a:pPr marL="450000" lvl="1" indent="0">
              <a:buNone/>
            </a:pPr>
            <a:endParaRPr lang="en-US" sz="1100" b="1" dirty="0">
              <a:latin typeface="Arial" panose="020B0604020202020204" pitchFamily="34" charset="0"/>
              <a:cs typeface="Arial" panose="020B0604020202020204" pitchFamily="34" charset="0"/>
            </a:endParaRPr>
          </a:p>
          <a:p>
            <a:pPr marL="36900" indent="0">
              <a:buNone/>
            </a:pPr>
            <a:endParaRPr lang="en-US" sz="1600" b="1" dirty="0">
              <a:latin typeface="Arial" panose="020B0604020202020204" pitchFamily="34" charset="0"/>
              <a:cs typeface="Arial" panose="020B0604020202020204" pitchFamily="34" charset="0"/>
            </a:endParaRPr>
          </a:p>
          <a:p>
            <a:pPr marL="36900" indent="0">
              <a:buNone/>
            </a:pPr>
            <a:endParaRPr lang="en-IN" sz="1400" dirty="0">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0BA83826-3807-A936-CB9F-1AA5C4BD1A23}"/>
              </a:ext>
            </a:extLst>
          </p:cNvPr>
          <p:cNvSpPr>
            <a:spLocks noGrp="1"/>
          </p:cNvSpPr>
          <p:nvPr>
            <p:ph type="title"/>
          </p:nvPr>
        </p:nvSpPr>
        <p:spPr>
          <a:xfrm>
            <a:off x="913795" y="356648"/>
            <a:ext cx="10353762" cy="710153"/>
          </a:xfrm>
        </p:spPr>
        <p:txBody>
          <a:bodyPr>
            <a:normAutofit/>
          </a:bodyPr>
          <a:lstStyle/>
          <a:p>
            <a:r>
              <a:rPr lang="en-US" sz="1800" b="1" dirty="0">
                <a:effectLst/>
                <a:latin typeface="Arial" panose="020B0604020202020204" pitchFamily="34" charset="0"/>
                <a:cs typeface="Arial" panose="020B0604020202020204" pitchFamily="34" charset="0"/>
              </a:rPr>
              <a:t>Exploratory Data Analysis(EDA)</a:t>
            </a:r>
            <a:endParaRPr lang="en-IN" sz="1800" b="1" dirty="0">
              <a:effectLst/>
              <a:latin typeface="Arial" panose="020B0604020202020204" pitchFamily="34" charset="0"/>
              <a:cs typeface="Arial" panose="020B0604020202020204" pitchFamily="34" charset="0"/>
            </a:endParaRPr>
          </a:p>
        </p:txBody>
      </p:sp>
      <p:pic>
        <p:nvPicPr>
          <p:cNvPr id="16386" name="Picture 2">
            <a:extLst>
              <a:ext uri="{FF2B5EF4-FFF2-40B4-BE49-F238E27FC236}">
                <a16:creationId xmlns:a16="http://schemas.microsoft.com/office/drawing/2014/main" id="{4318C755-009C-698D-50BC-0C98ECB78F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975" y="1066801"/>
            <a:ext cx="6988175" cy="5694948"/>
          </a:xfrm>
          <a:prstGeom prst="rect">
            <a:avLst/>
          </a:prstGeom>
          <a:solidFill>
            <a:schemeClr val="accent1"/>
          </a:solidFill>
        </p:spPr>
      </p:pic>
    </p:spTree>
    <p:extLst>
      <p:ext uri="{BB962C8B-B14F-4D97-AF65-F5344CB8AC3E}">
        <p14:creationId xmlns:p14="http://schemas.microsoft.com/office/powerpoint/2010/main" val="2794513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2B545E-D850-D98D-D7FB-73F077C99CD8}"/>
              </a:ext>
            </a:extLst>
          </p:cNvPr>
          <p:cNvSpPr>
            <a:spLocks noGrp="1"/>
          </p:cNvSpPr>
          <p:nvPr>
            <p:ph idx="1"/>
          </p:nvPr>
        </p:nvSpPr>
        <p:spPr>
          <a:xfrm>
            <a:off x="913795" y="1066801"/>
            <a:ext cx="10492638" cy="5041768"/>
          </a:xfrm>
        </p:spPr>
        <p:txBody>
          <a:bodyPr>
            <a:normAutofit/>
          </a:bodyPr>
          <a:lstStyle/>
          <a:p>
            <a:r>
              <a:rPr lang="en-US" sz="1400" dirty="0">
                <a:latin typeface="Arial" panose="020B0604020202020204" pitchFamily="34" charset="0"/>
                <a:cs typeface="Arial" panose="020B0604020202020204" pitchFamily="34" charset="0"/>
              </a:rPr>
              <a:t>X education sells online courses to  industry professionals</a:t>
            </a:r>
          </a:p>
          <a:p>
            <a:r>
              <a:rPr lang="en-US" sz="1400" dirty="0">
                <a:latin typeface="Arial" panose="020B0604020202020204" pitchFamily="34" charset="0"/>
                <a:cs typeface="Arial" panose="020B0604020202020204" pitchFamily="34" charset="0"/>
              </a:rPr>
              <a:t>The company markets its courses on several websites and search engines like Google. Once these people land on the website, they might browse the courses or fill up a form for the course or watch some videos. When these people fill up a form providing their email address or phone number, they are classified to be a lead</a:t>
            </a:r>
          </a:p>
          <a:p>
            <a:r>
              <a:rPr lang="en-US" sz="1400" dirty="0">
                <a:latin typeface="Arial" panose="020B0604020202020204" pitchFamily="34" charset="0"/>
                <a:cs typeface="Arial" panose="020B0604020202020204" pitchFamily="34" charset="0"/>
              </a:rPr>
              <a:t>X education gets a lot of leads however the lead conversion is poor only about 30% of the leads get converted</a:t>
            </a:r>
          </a:p>
          <a:p>
            <a:r>
              <a:rPr lang="en-US" sz="1400" dirty="0">
                <a:latin typeface="Arial" panose="020B0604020202020204" pitchFamily="34" charset="0"/>
                <a:cs typeface="Arial" panose="020B0604020202020204" pitchFamily="34" charset="0"/>
              </a:rPr>
              <a:t>To make this process more efficient, the company wishes to identify the most potential leads, also known as ‘Hot Leads’</a:t>
            </a:r>
          </a:p>
          <a:p>
            <a:r>
              <a:rPr lang="en-US" sz="1400" dirty="0">
                <a:latin typeface="Arial" panose="020B0604020202020204" pitchFamily="34" charset="0"/>
                <a:cs typeface="Arial" panose="020B0604020202020204" pitchFamily="34" charset="0"/>
              </a:rPr>
              <a:t>If they successfully identify this set of leads, the lead conversion rate should go up and the sales team then would focus on converting the leads rather than focus on everyone</a:t>
            </a:r>
          </a:p>
          <a:p>
            <a:pPr marL="36900" indent="0">
              <a:buNone/>
            </a:pPr>
            <a:r>
              <a:rPr lang="en-US" sz="1800" b="1" dirty="0">
                <a:effectLst/>
                <a:latin typeface="Arial" panose="020B0604020202020204" pitchFamily="34" charset="0"/>
                <a:ea typeface="+mj-ea"/>
                <a:cs typeface="Arial" panose="020B0604020202020204" pitchFamily="34" charset="0"/>
              </a:rPr>
              <a:t>Business Objective:</a:t>
            </a:r>
          </a:p>
          <a:p>
            <a:r>
              <a:rPr lang="en-US" sz="1400" dirty="0">
                <a:latin typeface="Arial" panose="020B0604020202020204" pitchFamily="34" charset="0"/>
                <a:cs typeface="Arial" panose="020B0604020202020204" pitchFamily="34" charset="0"/>
              </a:rPr>
              <a:t>X education wants to find out more promising lead such that the lead conversion is good (‘Hot Leads’)</a:t>
            </a:r>
          </a:p>
          <a:p>
            <a:r>
              <a:rPr lang="en-US" sz="1400" dirty="0">
                <a:latin typeface="Arial" panose="020B0604020202020204" pitchFamily="34" charset="0"/>
                <a:cs typeface="Arial" panose="020B0604020202020204" pitchFamily="34" charset="0"/>
              </a:rPr>
              <a:t>For this purpose a model should be built that identifies ‘Hot Leads’</a:t>
            </a:r>
          </a:p>
          <a:p>
            <a:r>
              <a:rPr lang="en-US" sz="1400" dirty="0">
                <a:latin typeface="Arial" panose="020B0604020202020204" pitchFamily="34" charset="0"/>
                <a:cs typeface="Arial" panose="020B0604020202020204" pitchFamily="34" charset="0"/>
              </a:rPr>
              <a:t>Relieve work effort of the sales team by deploying the model for future use to avoid calls to everyone</a:t>
            </a:r>
          </a:p>
          <a:p>
            <a:pPr marL="36900" indent="0">
              <a:buNone/>
            </a:pPr>
            <a:endParaRPr lang="en-IN" sz="1400" dirty="0">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0BA83826-3807-A936-CB9F-1AA5C4BD1A23}"/>
              </a:ext>
            </a:extLst>
          </p:cNvPr>
          <p:cNvSpPr>
            <a:spLocks noGrp="1"/>
          </p:cNvSpPr>
          <p:nvPr>
            <p:ph type="title"/>
          </p:nvPr>
        </p:nvSpPr>
        <p:spPr>
          <a:xfrm>
            <a:off x="913795" y="356648"/>
            <a:ext cx="10353762" cy="710153"/>
          </a:xfrm>
        </p:spPr>
        <p:txBody>
          <a:bodyPr>
            <a:normAutofit/>
          </a:bodyPr>
          <a:lstStyle/>
          <a:p>
            <a:r>
              <a:rPr lang="en-US" sz="1800" b="1" dirty="0">
                <a:effectLst/>
                <a:latin typeface="Arial" panose="020B0604020202020204" pitchFamily="34" charset="0"/>
                <a:cs typeface="Arial" panose="020B0604020202020204" pitchFamily="34" charset="0"/>
              </a:rPr>
              <a:t>Problem Statement</a:t>
            </a:r>
            <a:endParaRPr lang="en-IN" sz="1800" b="1" dirty="0">
              <a:effectLst/>
              <a:latin typeface="Arial" panose="020B0604020202020204" pitchFamily="34" charset="0"/>
              <a:cs typeface="Arial" panose="020B0604020202020204" pitchFamily="34" charset="0"/>
            </a:endParaRPr>
          </a:p>
        </p:txBody>
      </p:sp>
      <p:pic>
        <p:nvPicPr>
          <p:cNvPr id="1026" name="Picture 2" descr="Lead Conversion Process - Demonstrated as a funnel">
            <a:extLst>
              <a:ext uri="{FF2B5EF4-FFF2-40B4-BE49-F238E27FC236}">
                <a16:creationId xmlns:a16="http://schemas.microsoft.com/office/drawing/2014/main" id="{A4E9BEE1-BB4C-8578-38E1-8643339A5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5064" y="3711804"/>
            <a:ext cx="1423426" cy="2007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07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2B545E-D850-D98D-D7FB-73F077C99CD8}"/>
              </a:ext>
            </a:extLst>
          </p:cNvPr>
          <p:cNvSpPr>
            <a:spLocks noGrp="1"/>
          </p:cNvSpPr>
          <p:nvPr>
            <p:ph idx="1"/>
          </p:nvPr>
        </p:nvSpPr>
        <p:spPr>
          <a:xfrm>
            <a:off x="913795" y="1066801"/>
            <a:ext cx="10492638" cy="5041768"/>
          </a:xfrm>
        </p:spPr>
        <p:txBody>
          <a:bodyPr>
            <a:normAutofit/>
          </a:bodyPr>
          <a:lstStyle/>
          <a:p>
            <a:pPr marL="450000" lvl="1" indent="0">
              <a:buNone/>
            </a:pPr>
            <a:endParaRPr lang="en-US" sz="1100" b="1"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Numerical variables were scaled and normalized</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Dummy Variables were created for Object type variables</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Total Rows for Analysis: 8792</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Total columns for analysis: 43</a:t>
            </a:r>
          </a:p>
          <a:p>
            <a:pPr marL="36900" indent="0">
              <a:buNone/>
            </a:pPr>
            <a:endParaRPr lang="en-US" sz="1400" dirty="0">
              <a:latin typeface="Arial" panose="020B0604020202020204" pitchFamily="34" charset="0"/>
              <a:cs typeface="Arial" panose="020B0604020202020204" pitchFamily="34" charset="0"/>
            </a:endParaRPr>
          </a:p>
          <a:p>
            <a:pPr marL="36900" indent="0">
              <a:buNone/>
            </a:pPr>
            <a:endParaRPr lang="en-US" sz="1600" b="1" dirty="0">
              <a:latin typeface="Arial" panose="020B0604020202020204" pitchFamily="34" charset="0"/>
              <a:cs typeface="Arial" panose="020B0604020202020204" pitchFamily="34" charset="0"/>
            </a:endParaRPr>
          </a:p>
          <a:p>
            <a:pPr marL="36900" indent="0">
              <a:buNone/>
            </a:pPr>
            <a:endParaRPr lang="en-IN" sz="1400" dirty="0">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0BA83826-3807-A936-CB9F-1AA5C4BD1A23}"/>
              </a:ext>
            </a:extLst>
          </p:cNvPr>
          <p:cNvSpPr>
            <a:spLocks noGrp="1"/>
          </p:cNvSpPr>
          <p:nvPr>
            <p:ph type="title"/>
          </p:nvPr>
        </p:nvSpPr>
        <p:spPr>
          <a:xfrm>
            <a:off x="913795" y="356648"/>
            <a:ext cx="10353762" cy="710153"/>
          </a:xfrm>
        </p:spPr>
        <p:txBody>
          <a:bodyPr>
            <a:normAutofit/>
          </a:bodyPr>
          <a:lstStyle/>
          <a:p>
            <a:r>
              <a:rPr lang="en-US" sz="1800" b="1" dirty="0">
                <a:effectLst/>
                <a:latin typeface="Arial" panose="020B0604020202020204" pitchFamily="34" charset="0"/>
                <a:cs typeface="Arial" panose="020B0604020202020204" pitchFamily="34" charset="0"/>
              </a:rPr>
              <a:t>Data Conversion</a:t>
            </a:r>
            <a:endParaRPr lang="en-IN" sz="1800" b="1"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2152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2B545E-D850-D98D-D7FB-73F077C99CD8}"/>
              </a:ext>
            </a:extLst>
          </p:cNvPr>
          <p:cNvSpPr>
            <a:spLocks noGrp="1"/>
          </p:cNvSpPr>
          <p:nvPr>
            <p:ph idx="1"/>
          </p:nvPr>
        </p:nvSpPr>
        <p:spPr>
          <a:xfrm>
            <a:off x="913795" y="1066801"/>
            <a:ext cx="10492638" cy="5041768"/>
          </a:xfrm>
        </p:spPr>
        <p:txBody>
          <a:bodyPr>
            <a:normAutofit/>
          </a:bodyPr>
          <a:lstStyle/>
          <a:p>
            <a:pPr marL="450000" lvl="1" indent="0">
              <a:buNone/>
            </a:pPr>
            <a:endParaRPr lang="en-US" sz="1100" b="1"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The data was split 70, 30 into train and test sets</a:t>
            </a:r>
          </a:p>
          <a:p>
            <a:r>
              <a:rPr lang="en-US" sz="1400" dirty="0">
                <a:latin typeface="Arial" panose="020B0604020202020204" pitchFamily="34" charset="0"/>
                <a:cs typeface="Arial" panose="020B0604020202020204" pitchFamily="34" charset="0"/>
              </a:rPr>
              <a:t>The train and test split was performed using linear regression in a 70-30 ratio</a:t>
            </a:r>
          </a:p>
          <a:p>
            <a:r>
              <a:rPr lang="en-US" sz="1400" dirty="0">
                <a:latin typeface="Arial" panose="020B0604020202020204" pitchFamily="34" charset="0"/>
                <a:cs typeface="Arial" panose="020B0604020202020204" pitchFamily="34" charset="0"/>
              </a:rPr>
              <a:t>Used RFE for feature selection</a:t>
            </a:r>
          </a:p>
          <a:p>
            <a:r>
              <a:rPr lang="en-US" sz="1400" dirty="0">
                <a:latin typeface="Arial" panose="020B0604020202020204" pitchFamily="34" charset="0"/>
                <a:cs typeface="Arial" panose="020B0604020202020204" pitchFamily="34" charset="0"/>
              </a:rPr>
              <a:t>We ranked the features and chose most relevant 15 features through RFE</a:t>
            </a:r>
          </a:p>
          <a:p>
            <a:r>
              <a:rPr lang="en-US" sz="1400" dirty="0">
                <a:latin typeface="Arial" panose="020B0604020202020204" pitchFamily="34" charset="0"/>
                <a:cs typeface="Arial" panose="020B0604020202020204" pitchFamily="34" charset="0"/>
              </a:rPr>
              <a:t>We built the models by removing features whose p-value was greater than 0.05 and VIF value was greater than 5</a:t>
            </a:r>
          </a:p>
          <a:p>
            <a:r>
              <a:rPr lang="en-US" sz="1400" dirty="0">
                <a:latin typeface="Arial" panose="020B0604020202020204" pitchFamily="34" charset="0"/>
                <a:cs typeface="Arial" panose="020B0604020202020204" pitchFamily="34" charset="0"/>
              </a:rPr>
              <a:t>We did predictions on the Test data set</a:t>
            </a:r>
          </a:p>
          <a:p>
            <a:r>
              <a:rPr lang="en-US" sz="1400" dirty="0">
                <a:latin typeface="Arial" panose="020B0604020202020204" pitchFamily="34" charset="0"/>
                <a:cs typeface="Arial" panose="020B0604020202020204" pitchFamily="34" charset="0"/>
              </a:rPr>
              <a:t>Overall Accuracy was 81%</a:t>
            </a:r>
          </a:p>
          <a:p>
            <a:endParaRPr lang="en-US" sz="1400" dirty="0">
              <a:latin typeface="Arial" panose="020B0604020202020204" pitchFamily="34" charset="0"/>
              <a:cs typeface="Arial" panose="020B0604020202020204" pitchFamily="34" charset="0"/>
            </a:endParaRPr>
          </a:p>
          <a:p>
            <a:pPr marL="36900" indent="0">
              <a:buNone/>
            </a:pPr>
            <a:endParaRPr lang="en-US" sz="1600" b="1" dirty="0">
              <a:latin typeface="Arial" panose="020B0604020202020204" pitchFamily="34" charset="0"/>
              <a:cs typeface="Arial" panose="020B0604020202020204" pitchFamily="34" charset="0"/>
            </a:endParaRPr>
          </a:p>
          <a:p>
            <a:pPr marL="36900" indent="0">
              <a:buNone/>
            </a:pPr>
            <a:endParaRPr lang="en-IN" sz="1400" dirty="0">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0BA83826-3807-A936-CB9F-1AA5C4BD1A23}"/>
              </a:ext>
            </a:extLst>
          </p:cNvPr>
          <p:cNvSpPr>
            <a:spLocks noGrp="1"/>
          </p:cNvSpPr>
          <p:nvPr>
            <p:ph type="title"/>
          </p:nvPr>
        </p:nvSpPr>
        <p:spPr>
          <a:xfrm>
            <a:off x="913795" y="356648"/>
            <a:ext cx="10353762" cy="710153"/>
          </a:xfrm>
        </p:spPr>
        <p:txBody>
          <a:bodyPr>
            <a:normAutofit/>
          </a:bodyPr>
          <a:lstStyle/>
          <a:p>
            <a:r>
              <a:rPr lang="en-US" sz="1800" b="1" dirty="0">
                <a:effectLst/>
                <a:latin typeface="Arial" panose="020B0604020202020204" pitchFamily="34" charset="0"/>
                <a:cs typeface="Arial" panose="020B0604020202020204" pitchFamily="34" charset="0"/>
              </a:rPr>
              <a:t>Model Building</a:t>
            </a:r>
            <a:endParaRPr lang="en-IN" sz="1800" b="1"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0150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2B545E-D850-D98D-D7FB-73F077C99CD8}"/>
              </a:ext>
            </a:extLst>
          </p:cNvPr>
          <p:cNvSpPr>
            <a:spLocks noGrp="1"/>
          </p:cNvSpPr>
          <p:nvPr>
            <p:ph idx="1"/>
          </p:nvPr>
        </p:nvSpPr>
        <p:spPr>
          <a:xfrm>
            <a:off x="656620" y="1066801"/>
            <a:ext cx="10492638" cy="5041768"/>
          </a:xfrm>
        </p:spPr>
        <p:txBody>
          <a:bodyPr>
            <a:normAutofit/>
          </a:bodyPr>
          <a:lstStyle/>
          <a:p>
            <a:pPr marL="450000" lvl="1" indent="0">
              <a:buNone/>
            </a:pPr>
            <a:endParaRPr lang="en-US" sz="1100" b="1"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pPr marL="36900" indent="0">
              <a:buNone/>
            </a:pPr>
            <a:endParaRPr lang="en-US" sz="1600" b="1" dirty="0">
              <a:latin typeface="Arial" panose="020B0604020202020204" pitchFamily="34" charset="0"/>
              <a:cs typeface="Arial" panose="020B0604020202020204" pitchFamily="34" charset="0"/>
            </a:endParaRPr>
          </a:p>
          <a:p>
            <a:pPr marL="36900" indent="0">
              <a:buNone/>
            </a:pPr>
            <a:endParaRPr lang="en-IN" sz="1400" dirty="0">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0BA83826-3807-A936-CB9F-1AA5C4BD1A23}"/>
              </a:ext>
            </a:extLst>
          </p:cNvPr>
          <p:cNvSpPr>
            <a:spLocks noGrp="1"/>
          </p:cNvSpPr>
          <p:nvPr>
            <p:ph type="title"/>
          </p:nvPr>
        </p:nvSpPr>
        <p:spPr>
          <a:xfrm>
            <a:off x="913795" y="356648"/>
            <a:ext cx="10353762" cy="710153"/>
          </a:xfrm>
        </p:spPr>
        <p:txBody>
          <a:bodyPr>
            <a:normAutofit/>
          </a:bodyPr>
          <a:lstStyle/>
          <a:p>
            <a:r>
              <a:rPr lang="en-US" sz="1800" b="1" dirty="0">
                <a:effectLst/>
                <a:latin typeface="Arial" panose="020B0604020202020204" pitchFamily="34" charset="0"/>
                <a:cs typeface="Arial" panose="020B0604020202020204" pitchFamily="34" charset="0"/>
              </a:rPr>
              <a:t>ROC Curve</a:t>
            </a:r>
            <a:endParaRPr lang="en-IN" sz="1800" b="1" dirty="0">
              <a:effectLst/>
              <a:latin typeface="Arial" panose="020B0604020202020204" pitchFamily="34" charset="0"/>
              <a:cs typeface="Arial" panose="020B0604020202020204" pitchFamily="34" charset="0"/>
            </a:endParaRPr>
          </a:p>
        </p:txBody>
      </p:sp>
      <p:pic>
        <p:nvPicPr>
          <p:cNvPr id="17410" name="Picture 2">
            <a:extLst>
              <a:ext uri="{FF2B5EF4-FFF2-40B4-BE49-F238E27FC236}">
                <a16:creationId xmlns:a16="http://schemas.microsoft.com/office/drawing/2014/main" id="{6101299F-114C-BA34-B8E2-2A8AB051D3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550" y="1295401"/>
            <a:ext cx="3219450" cy="3171825"/>
          </a:xfrm>
          <a:prstGeom prst="rect">
            <a:avLst/>
          </a:prstGeom>
          <a:solidFill>
            <a:schemeClr val="accent1"/>
          </a:solidFill>
        </p:spPr>
      </p:pic>
      <p:pic>
        <p:nvPicPr>
          <p:cNvPr id="17412" name="Picture 4">
            <a:extLst>
              <a:ext uri="{FF2B5EF4-FFF2-40B4-BE49-F238E27FC236}">
                <a16:creationId xmlns:a16="http://schemas.microsoft.com/office/drawing/2014/main" id="{3C9370FF-D56F-A431-248D-EB799BD60B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6616" y="1552575"/>
            <a:ext cx="3543300" cy="2495550"/>
          </a:xfrm>
          <a:prstGeom prst="rect">
            <a:avLst/>
          </a:prstGeom>
          <a:solidFill>
            <a:schemeClr val="accent1"/>
          </a:solidFill>
        </p:spPr>
      </p:pic>
      <p:sp>
        <p:nvSpPr>
          <p:cNvPr id="2" name="Content Placeholder 3">
            <a:extLst>
              <a:ext uri="{FF2B5EF4-FFF2-40B4-BE49-F238E27FC236}">
                <a16:creationId xmlns:a16="http://schemas.microsoft.com/office/drawing/2014/main" id="{BA4B99E3-2170-B13B-CB2A-06139CAE9C3B}"/>
              </a:ext>
            </a:extLst>
          </p:cNvPr>
          <p:cNvSpPr txBox="1">
            <a:spLocks/>
          </p:cNvSpPr>
          <p:nvPr/>
        </p:nvSpPr>
        <p:spPr>
          <a:xfrm>
            <a:off x="913795" y="1066801"/>
            <a:ext cx="10492638" cy="504176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450000" lvl="1" indent="0">
              <a:buFont typeface="Wingdings 2" charset="2"/>
              <a:buNone/>
            </a:pPr>
            <a:endParaRPr lang="en-US" sz="1100" b="1"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We found the Optimal cut off point</a:t>
            </a:r>
          </a:p>
          <a:p>
            <a:r>
              <a:rPr lang="en-US" sz="1400" dirty="0">
                <a:latin typeface="Arial" panose="020B0604020202020204" pitchFamily="34" charset="0"/>
                <a:cs typeface="Arial" panose="020B0604020202020204" pitchFamily="34" charset="0"/>
              </a:rPr>
              <a:t>Optimal cut off probability gives the point at which sensitivity and specificity intersect and are balanced</a:t>
            </a:r>
          </a:p>
          <a:p>
            <a:r>
              <a:rPr lang="en-US" sz="1400" dirty="0">
                <a:latin typeface="Arial" panose="020B0604020202020204" pitchFamily="34" charset="0"/>
                <a:cs typeface="Arial" panose="020B0604020202020204" pitchFamily="34" charset="0"/>
              </a:rPr>
              <a:t>From the second graph it was found that the optimal cut off point was 0.38</a:t>
            </a:r>
          </a:p>
          <a:p>
            <a:endParaRPr lang="en-US" sz="1400" dirty="0">
              <a:latin typeface="Arial" panose="020B0604020202020204" pitchFamily="34" charset="0"/>
              <a:cs typeface="Arial" panose="020B0604020202020204" pitchFamily="34" charset="0"/>
            </a:endParaRPr>
          </a:p>
          <a:p>
            <a:pPr marL="36900" indent="0">
              <a:buFont typeface="Wingdings 2" charset="2"/>
              <a:buNone/>
            </a:pPr>
            <a:endParaRPr lang="en-US" sz="1600" b="1" dirty="0">
              <a:latin typeface="Arial" panose="020B0604020202020204" pitchFamily="34" charset="0"/>
              <a:cs typeface="Arial" panose="020B0604020202020204" pitchFamily="34" charset="0"/>
            </a:endParaRPr>
          </a:p>
          <a:p>
            <a:pPr marL="36900" indent="0">
              <a:buFont typeface="Wingdings 2" charset="2"/>
              <a:buNone/>
            </a:pPr>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987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2B545E-D850-D98D-D7FB-73F077C99CD8}"/>
              </a:ext>
            </a:extLst>
          </p:cNvPr>
          <p:cNvSpPr>
            <a:spLocks noGrp="1"/>
          </p:cNvSpPr>
          <p:nvPr>
            <p:ph idx="1"/>
          </p:nvPr>
        </p:nvSpPr>
        <p:spPr>
          <a:xfrm>
            <a:off x="913795" y="1066801"/>
            <a:ext cx="10492638" cy="5041768"/>
          </a:xfrm>
        </p:spPr>
        <p:txBody>
          <a:bodyPr>
            <a:normAutofit lnSpcReduction="10000"/>
          </a:bodyPr>
          <a:lstStyle/>
          <a:p>
            <a:pPr marL="450000" lvl="1" indent="0">
              <a:buNone/>
            </a:pPr>
            <a:endParaRPr lang="en-US" sz="1100" b="1"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The variables which mattered most to potential buyers were:</a:t>
            </a:r>
          </a:p>
          <a:p>
            <a:pPr lvl="1"/>
            <a:r>
              <a:rPr lang="en-US" sz="1200" dirty="0">
                <a:latin typeface="Arial" panose="020B0604020202020204" pitchFamily="34" charset="0"/>
                <a:cs typeface="Arial" panose="020B0604020202020204" pitchFamily="34" charset="0"/>
              </a:rPr>
              <a:t>Total time spent on the website</a:t>
            </a:r>
          </a:p>
          <a:p>
            <a:pPr lvl="1"/>
            <a:r>
              <a:rPr lang="en-US" sz="1200" dirty="0">
                <a:latin typeface="Arial" panose="020B0604020202020204" pitchFamily="34" charset="0"/>
                <a:cs typeface="Arial" panose="020B0604020202020204" pitchFamily="34" charset="0"/>
              </a:rPr>
              <a:t>Total number of visits</a:t>
            </a:r>
          </a:p>
          <a:p>
            <a:r>
              <a:rPr lang="en-US" sz="1400" dirty="0">
                <a:latin typeface="Arial" panose="020B0604020202020204" pitchFamily="34" charset="0"/>
                <a:cs typeface="Arial" panose="020B0604020202020204" pitchFamily="34" charset="0"/>
              </a:rPr>
              <a:t>When the lead source was:</a:t>
            </a:r>
          </a:p>
          <a:p>
            <a:pPr lvl="1"/>
            <a:r>
              <a:rPr lang="en-US" sz="1200" dirty="0">
                <a:latin typeface="Arial" panose="020B0604020202020204" pitchFamily="34" charset="0"/>
                <a:cs typeface="Arial" panose="020B0604020202020204" pitchFamily="34" charset="0"/>
              </a:rPr>
              <a:t>Google</a:t>
            </a:r>
          </a:p>
          <a:p>
            <a:pPr lvl="1"/>
            <a:r>
              <a:rPr lang="en-US" sz="1200" dirty="0">
                <a:latin typeface="Arial" panose="020B0604020202020204" pitchFamily="34" charset="0"/>
                <a:cs typeface="Arial" panose="020B0604020202020204" pitchFamily="34" charset="0"/>
              </a:rPr>
              <a:t>Direct Traffic</a:t>
            </a:r>
          </a:p>
          <a:p>
            <a:pPr lvl="1"/>
            <a:r>
              <a:rPr lang="en-US" sz="1200" dirty="0">
                <a:latin typeface="Arial" panose="020B0604020202020204" pitchFamily="34" charset="0"/>
                <a:cs typeface="Arial" panose="020B0604020202020204" pitchFamily="34" charset="0"/>
              </a:rPr>
              <a:t>Organic Search</a:t>
            </a:r>
          </a:p>
          <a:p>
            <a:pPr lvl="1"/>
            <a:r>
              <a:rPr lang="en-US" sz="1200" dirty="0" err="1">
                <a:latin typeface="Arial" panose="020B0604020202020204" pitchFamily="34" charset="0"/>
                <a:cs typeface="Arial" panose="020B0604020202020204" pitchFamily="34" charset="0"/>
              </a:rPr>
              <a:t>Welingak</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wensite</a:t>
            </a:r>
            <a:endParaRPr lang="en-US" sz="12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When the last activity was:</a:t>
            </a:r>
          </a:p>
          <a:p>
            <a:pPr lvl="1"/>
            <a:r>
              <a:rPr lang="en-US" sz="1200" dirty="0">
                <a:latin typeface="Arial" panose="020B0604020202020204" pitchFamily="34" charset="0"/>
                <a:cs typeface="Arial" panose="020B0604020202020204" pitchFamily="34" charset="0"/>
              </a:rPr>
              <a:t>SMS</a:t>
            </a:r>
          </a:p>
          <a:p>
            <a:pPr lvl="1"/>
            <a:r>
              <a:rPr lang="en-US" sz="1200" dirty="0">
                <a:latin typeface="Arial" panose="020B0604020202020204" pitchFamily="34" charset="0"/>
                <a:cs typeface="Arial" panose="020B0604020202020204" pitchFamily="34" charset="0"/>
              </a:rPr>
              <a:t>Olark chat conversion</a:t>
            </a:r>
          </a:p>
          <a:p>
            <a:r>
              <a:rPr lang="en-US" sz="1400" dirty="0">
                <a:latin typeface="Arial" panose="020B0604020202020204" pitchFamily="34" charset="0"/>
                <a:cs typeface="Arial" panose="020B0604020202020204" pitchFamily="34" charset="0"/>
              </a:rPr>
              <a:t>When the lead origin is lead add format</a:t>
            </a:r>
          </a:p>
          <a:p>
            <a:r>
              <a:rPr lang="en-US" sz="1400" dirty="0">
                <a:latin typeface="Arial" panose="020B0604020202020204" pitchFamily="34" charset="0"/>
                <a:cs typeface="Arial" panose="020B0604020202020204" pitchFamily="34" charset="0"/>
              </a:rPr>
              <a:t>When they were working professional</a:t>
            </a:r>
          </a:p>
          <a:p>
            <a:pPr marL="36900" indent="0">
              <a:buNone/>
            </a:pPr>
            <a:r>
              <a:rPr lang="en-US" sz="1400" dirty="0">
                <a:latin typeface="Arial" panose="020B0604020202020204" pitchFamily="34" charset="0"/>
                <a:cs typeface="Arial" panose="020B0604020202020204" pitchFamily="34" charset="0"/>
              </a:rPr>
              <a:t>X education should focus on these points in order to increase their lead conversion rate and spend less time on calling </a:t>
            </a:r>
            <a:r>
              <a:rPr lang="en-US" sz="1400">
                <a:latin typeface="Arial" panose="020B0604020202020204" pitchFamily="34" charset="0"/>
                <a:cs typeface="Arial" panose="020B0604020202020204" pitchFamily="34" charset="0"/>
              </a:rPr>
              <a:t>prospective buyers</a:t>
            </a:r>
          </a:p>
          <a:p>
            <a:pPr marL="36900" indent="0">
              <a:buNone/>
            </a:pPr>
            <a:endParaRPr lang="en-US" sz="1400" dirty="0">
              <a:latin typeface="Arial" panose="020B0604020202020204" pitchFamily="34" charset="0"/>
              <a:cs typeface="Arial" panose="020B0604020202020204" pitchFamily="34" charset="0"/>
            </a:endParaRPr>
          </a:p>
          <a:p>
            <a:pPr marL="36900" indent="0">
              <a:buNone/>
            </a:pPr>
            <a:endParaRPr lang="en-US" sz="1600" b="1" dirty="0">
              <a:latin typeface="Arial" panose="020B0604020202020204" pitchFamily="34" charset="0"/>
              <a:cs typeface="Arial" panose="020B0604020202020204" pitchFamily="34" charset="0"/>
            </a:endParaRPr>
          </a:p>
          <a:p>
            <a:pPr marL="36900" indent="0">
              <a:buNone/>
            </a:pPr>
            <a:endParaRPr lang="en-IN" sz="1400" dirty="0">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0BA83826-3807-A936-CB9F-1AA5C4BD1A23}"/>
              </a:ext>
            </a:extLst>
          </p:cNvPr>
          <p:cNvSpPr>
            <a:spLocks noGrp="1"/>
          </p:cNvSpPr>
          <p:nvPr>
            <p:ph type="title"/>
          </p:nvPr>
        </p:nvSpPr>
        <p:spPr>
          <a:xfrm>
            <a:off x="913795" y="356648"/>
            <a:ext cx="10353762" cy="710153"/>
          </a:xfrm>
        </p:spPr>
        <p:txBody>
          <a:bodyPr>
            <a:normAutofit/>
          </a:bodyPr>
          <a:lstStyle/>
          <a:p>
            <a:r>
              <a:rPr lang="en-US" sz="1800" b="1" dirty="0">
                <a:effectLst/>
                <a:latin typeface="Arial" panose="020B0604020202020204" pitchFamily="34" charset="0"/>
                <a:cs typeface="Arial" panose="020B0604020202020204" pitchFamily="34" charset="0"/>
              </a:rPr>
              <a:t>Conclusion</a:t>
            </a:r>
            <a:endParaRPr lang="en-IN" sz="1800" b="1"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5846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2B545E-D850-D98D-D7FB-73F077C99CD8}"/>
              </a:ext>
            </a:extLst>
          </p:cNvPr>
          <p:cNvSpPr>
            <a:spLocks noGrp="1"/>
          </p:cNvSpPr>
          <p:nvPr>
            <p:ph idx="1"/>
          </p:nvPr>
        </p:nvSpPr>
        <p:spPr>
          <a:xfrm>
            <a:off x="913795" y="1066801"/>
            <a:ext cx="10492638" cy="5041768"/>
          </a:xfrm>
        </p:spPr>
        <p:txBody>
          <a:bodyPr>
            <a:normAutofit lnSpcReduction="10000"/>
          </a:bodyPr>
          <a:lstStyle/>
          <a:p>
            <a:r>
              <a:rPr lang="en-US" sz="1600" b="1" dirty="0">
                <a:latin typeface="Arial" panose="020B0604020202020204" pitchFamily="34" charset="0"/>
                <a:cs typeface="Arial" panose="020B0604020202020204" pitchFamily="34" charset="0"/>
              </a:rPr>
              <a:t>Data cleaning , understanding and manipulation</a:t>
            </a:r>
          </a:p>
          <a:p>
            <a:pPr lvl="1">
              <a:buFont typeface="Wingdings" panose="05000000000000000000" pitchFamily="2" charset="2"/>
              <a:buChar char="§"/>
            </a:pPr>
            <a:r>
              <a:rPr lang="en-US" sz="1400" dirty="0">
                <a:latin typeface="Arial" panose="020B0604020202020204" pitchFamily="34" charset="0"/>
                <a:cs typeface="Arial" panose="020B0604020202020204" pitchFamily="34" charset="0"/>
              </a:rPr>
              <a:t>Handle duplicate data</a:t>
            </a:r>
          </a:p>
          <a:p>
            <a:pPr lvl="1">
              <a:buFont typeface="Wingdings" panose="05000000000000000000" pitchFamily="2" charset="2"/>
              <a:buChar char="§"/>
            </a:pPr>
            <a:r>
              <a:rPr lang="en-US" sz="1400" dirty="0">
                <a:latin typeface="Arial" panose="020B0604020202020204" pitchFamily="34" charset="0"/>
                <a:cs typeface="Arial" panose="020B0604020202020204" pitchFamily="34" charset="0"/>
              </a:rPr>
              <a:t>Check and handle missing and nan values</a:t>
            </a:r>
          </a:p>
          <a:p>
            <a:pPr lvl="1">
              <a:buFont typeface="Wingdings" panose="05000000000000000000" pitchFamily="2" charset="2"/>
              <a:buChar char="§"/>
            </a:pPr>
            <a:r>
              <a:rPr lang="en-US" sz="1400" dirty="0">
                <a:latin typeface="Arial" panose="020B0604020202020204" pitchFamily="34" charset="0"/>
                <a:cs typeface="Arial" panose="020B0604020202020204" pitchFamily="34" charset="0"/>
              </a:rPr>
              <a:t>Drop columns if they contain large amount of missing values which will not be useful for analysis</a:t>
            </a:r>
          </a:p>
          <a:p>
            <a:pPr lvl="1">
              <a:buFont typeface="Wingdings" panose="05000000000000000000" pitchFamily="2" charset="2"/>
              <a:buChar char="§"/>
            </a:pPr>
            <a:r>
              <a:rPr lang="en-US" sz="1400" dirty="0">
                <a:latin typeface="Arial" panose="020B0604020202020204" pitchFamily="34" charset="0"/>
                <a:cs typeface="Arial" panose="020B0604020202020204" pitchFamily="34" charset="0"/>
              </a:rPr>
              <a:t>Impute values if required</a:t>
            </a:r>
          </a:p>
          <a:p>
            <a:pPr lvl="1">
              <a:buFont typeface="Wingdings" panose="05000000000000000000" pitchFamily="2" charset="2"/>
              <a:buChar char="§"/>
            </a:pPr>
            <a:r>
              <a:rPr lang="en-US" sz="1400" dirty="0">
                <a:latin typeface="Arial" panose="020B0604020202020204" pitchFamily="34" charset="0"/>
                <a:cs typeface="Arial" panose="020B0604020202020204" pitchFamily="34" charset="0"/>
              </a:rPr>
              <a:t>Handle outliers if any</a:t>
            </a:r>
          </a:p>
          <a:p>
            <a:r>
              <a:rPr lang="en-US" sz="1600" b="1" dirty="0">
                <a:latin typeface="Arial" panose="020B0604020202020204" pitchFamily="34" charset="0"/>
                <a:cs typeface="Arial" panose="020B0604020202020204" pitchFamily="34" charset="0"/>
              </a:rPr>
              <a:t>Exploratory Data Analysis(EDA)</a:t>
            </a:r>
          </a:p>
          <a:p>
            <a:pPr lvl="1">
              <a:buFont typeface="Wingdings" panose="05000000000000000000" pitchFamily="2" charset="2"/>
              <a:buChar char="§"/>
            </a:pPr>
            <a:r>
              <a:rPr lang="en-US" sz="1400" dirty="0">
                <a:latin typeface="Arial" panose="020B0604020202020204" pitchFamily="34" charset="0"/>
                <a:cs typeface="Arial" panose="020B0604020202020204" pitchFamily="34" charset="0"/>
              </a:rPr>
              <a:t>Univariate Data Analysis</a:t>
            </a:r>
          </a:p>
          <a:p>
            <a:pPr lvl="1">
              <a:buFont typeface="Wingdings" panose="05000000000000000000" pitchFamily="2" charset="2"/>
              <a:buChar char="§"/>
            </a:pPr>
            <a:r>
              <a:rPr lang="en-US" sz="1400" dirty="0">
                <a:latin typeface="Arial" panose="020B0604020202020204" pitchFamily="34" charset="0"/>
                <a:cs typeface="Arial" panose="020B0604020202020204" pitchFamily="34" charset="0"/>
              </a:rPr>
              <a:t>Bivariate Data analysis</a:t>
            </a:r>
          </a:p>
          <a:p>
            <a:r>
              <a:rPr lang="en-US" sz="1600" b="1" dirty="0">
                <a:latin typeface="Arial" panose="020B0604020202020204" pitchFamily="34" charset="0"/>
                <a:cs typeface="Arial" panose="020B0604020202020204" pitchFamily="34" charset="0"/>
              </a:rPr>
              <a:t>Feature scaling and dummy variable encoding</a:t>
            </a:r>
          </a:p>
          <a:p>
            <a:r>
              <a:rPr lang="en-US" sz="1600" b="1" dirty="0">
                <a:latin typeface="Arial" panose="020B0604020202020204" pitchFamily="34" charset="0"/>
                <a:cs typeface="Arial" panose="020B0604020202020204" pitchFamily="34" charset="0"/>
              </a:rPr>
              <a:t>Logistic regression used for model building and prediction</a:t>
            </a:r>
          </a:p>
          <a:p>
            <a:r>
              <a:rPr lang="en-US" sz="1600" b="1" dirty="0">
                <a:latin typeface="Arial" panose="020B0604020202020204" pitchFamily="34" charset="0"/>
                <a:cs typeface="Arial" panose="020B0604020202020204" pitchFamily="34" charset="0"/>
              </a:rPr>
              <a:t>Validation of the model</a:t>
            </a:r>
          </a:p>
          <a:p>
            <a:r>
              <a:rPr lang="en-US" sz="1600" b="1" dirty="0">
                <a:latin typeface="Arial" panose="020B0604020202020204" pitchFamily="34" charset="0"/>
                <a:cs typeface="Arial" panose="020B0604020202020204" pitchFamily="34" charset="0"/>
              </a:rPr>
              <a:t>Model presentation</a:t>
            </a:r>
          </a:p>
          <a:p>
            <a:r>
              <a:rPr lang="en-US" sz="1600" b="1" dirty="0">
                <a:latin typeface="Arial" panose="020B0604020202020204" pitchFamily="34" charset="0"/>
                <a:cs typeface="Arial" panose="020B0604020202020204" pitchFamily="34" charset="0"/>
              </a:rPr>
              <a:t>Conclusion and Recommendation</a:t>
            </a:r>
          </a:p>
          <a:p>
            <a:pPr marL="450000" lvl="1" indent="0">
              <a:buNone/>
            </a:pPr>
            <a:endParaRPr lang="en-US" sz="1100" b="1" dirty="0">
              <a:latin typeface="Arial" panose="020B0604020202020204" pitchFamily="34" charset="0"/>
              <a:cs typeface="Arial" panose="020B0604020202020204" pitchFamily="34" charset="0"/>
            </a:endParaRPr>
          </a:p>
          <a:p>
            <a:pPr marL="450000" lvl="1" indent="0">
              <a:buNone/>
            </a:pPr>
            <a:endParaRPr lang="en-US" sz="1100" b="1" dirty="0">
              <a:latin typeface="Arial" panose="020B0604020202020204" pitchFamily="34" charset="0"/>
              <a:cs typeface="Arial" panose="020B0604020202020204" pitchFamily="34" charset="0"/>
            </a:endParaRPr>
          </a:p>
          <a:p>
            <a:pPr lvl="1">
              <a:buFont typeface="Wingdings" panose="05000000000000000000" pitchFamily="2" charset="2"/>
              <a:buChar char="§"/>
            </a:pPr>
            <a:endParaRPr lang="en-US" sz="1400" b="1" dirty="0">
              <a:latin typeface="Arial" panose="020B0604020202020204" pitchFamily="34" charset="0"/>
              <a:cs typeface="Arial" panose="020B0604020202020204" pitchFamily="34" charset="0"/>
            </a:endParaRPr>
          </a:p>
          <a:p>
            <a:pPr marL="36900" indent="0">
              <a:buNone/>
            </a:pPr>
            <a:endParaRPr lang="en-US" sz="1600" b="1" dirty="0">
              <a:latin typeface="Arial" panose="020B0604020202020204" pitchFamily="34" charset="0"/>
              <a:cs typeface="Arial" panose="020B0604020202020204" pitchFamily="34" charset="0"/>
            </a:endParaRPr>
          </a:p>
          <a:p>
            <a:pPr marL="36900" indent="0">
              <a:buNone/>
            </a:pPr>
            <a:endParaRPr lang="en-IN" sz="1400" dirty="0">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0BA83826-3807-A936-CB9F-1AA5C4BD1A23}"/>
              </a:ext>
            </a:extLst>
          </p:cNvPr>
          <p:cNvSpPr>
            <a:spLocks noGrp="1"/>
          </p:cNvSpPr>
          <p:nvPr>
            <p:ph type="title"/>
          </p:nvPr>
        </p:nvSpPr>
        <p:spPr>
          <a:xfrm>
            <a:off x="913795" y="356648"/>
            <a:ext cx="10353762" cy="710153"/>
          </a:xfrm>
        </p:spPr>
        <p:txBody>
          <a:bodyPr>
            <a:normAutofit/>
          </a:bodyPr>
          <a:lstStyle/>
          <a:p>
            <a:r>
              <a:rPr lang="en-US" sz="1800" b="1" dirty="0">
                <a:effectLst/>
                <a:latin typeface="Arial" panose="020B0604020202020204" pitchFamily="34" charset="0"/>
                <a:cs typeface="Arial" panose="020B0604020202020204" pitchFamily="34" charset="0"/>
              </a:rPr>
              <a:t>Solution Process</a:t>
            </a:r>
            <a:endParaRPr lang="en-IN" sz="1800" b="1"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7780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2B545E-D850-D98D-D7FB-73F077C99CD8}"/>
              </a:ext>
            </a:extLst>
          </p:cNvPr>
          <p:cNvSpPr>
            <a:spLocks noGrp="1"/>
          </p:cNvSpPr>
          <p:nvPr>
            <p:ph idx="1"/>
          </p:nvPr>
        </p:nvSpPr>
        <p:spPr>
          <a:xfrm>
            <a:off x="913795" y="1066801"/>
            <a:ext cx="10492638" cy="5041768"/>
          </a:xfrm>
        </p:spPr>
        <p:txBody>
          <a:bodyPr>
            <a:normAutofit/>
          </a:bodyPr>
          <a:lstStyle/>
          <a:p>
            <a:pPr marL="450000" lvl="1" indent="0">
              <a:buNone/>
            </a:pPr>
            <a:endParaRPr lang="en-US" sz="1100" b="1"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Total number of rows=37, Total number of columns=9240</a:t>
            </a:r>
          </a:p>
          <a:p>
            <a:pPr marL="36900" indent="0">
              <a:buNone/>
            </a:pP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Columns with single unique values such as ‘Magazine',’ Receive More Updates About Our Courses’, 'Update me on Supply Chain Content’, 'Get updates on DM Content’, 'I agree to pay the amount through cheque’ were dropped as they add no value to the analysis</a:t>
            </a:r>
          </a:p>
          <a:p>
            <a:pPr marL="36900" indent="0">
              <a:buNone/>
            </a:pP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Removed ‘Prospect ID’ and ‘Lead number’ columns as they added no value to the analysis</a:t>
            </a:r>
          </a:p>
          <a:p>
            <a:pPr marL="36900" indent="0">
              <a:buNone/>
            </a:pP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Checked the value counts for some object type variables and decided to drop features with not enough variance such as ‘Do Not Call’ , ‘What matters most to you in choosing Course’, ‘Search’ , ‘Newspaper Article’, ‘X education Forums’, </a:t>
            </a:r>
            <a:r>
              <a:rPr lang="en-US" sz="1400" dirty="0" err="1">
                <a:latin typeface="Arial" panose="020B0604020202020204" pitchFamily="34" charset="0"/>
                <a:cs typeface="Arial" panose="020B0604020202020204" pitchFamily="34" charset="0"/>
              </a:rPr>
              <a:t>etc</a:t>
            </a:r>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Dropped columns with more than 35% missing values</a:t>
            </a:r>
          </a:p>
          <a:p>
            <a:endParaRPr lang="en-US" sz="1400" dirty="0">
              <a:latin typeface="Arial" panose="020B0604020202020204" pitchFamily="34" charset="0"/>
              <a:cs typeface="Arial" panose="020B0604020202020204" pitchFamily="34" charset="0"/>
            </a:endParaRPr>
          </a:p>
          <a:p>
            <a:pPr marL="36900" indent="0">
              <a:buNone/>
            </a:pPr>
            <a:endParaRPr lang="en-US" sz="1600" b="1" dirty="0">
              <a:latin typeface="Arial" panose="020B0604020202020204" pitchFamily="34" charset="0"/>
              <a:cs typeface="Arial" panose="020B0604020202020204" pitchFamily="34" charset="0"/>
            </a:endParaRPr>
          </a:p>
          <a:p>
            <a:pPr marL="36900" indent="0">
              <a:buNone/>
            </a:pPr>
            <a:endParaRPr lang="en-IN" sz="1400" dirty="0">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0BA83826-3807-A936-CB9F-1AA5C4BD1A23}"/>
              </a:ext>
            </a:extLst>
          </p:cNvPr>
          <p:cNvSpPr>
            <a:spLocks noGrp="1"/>
          </p:cNvSpPr>
          <p:nvPr>
            <p:ph type="title"/>
          </p:nvPr>
        </p:nvSpPr>
        <p:spPr>
          <a:xfrm>
            <a:off x="913795" y="356648"/>
            <a:ext cx="10353762" cy="710153"/>
          </a:xfrm>
        </p:spPr>
        <p:txBody>
          <a:bodyPr>
            <a:normAutofit/>
          </a:bodyPr>
          <a:lstStyle/>
          <a:p>
            <a:r>
              <a:rPr lang="en-US" sz="1800" b="1" dirty="0">
                <a:effectLst/>
                <a:latin typeface="Arial" panose="020B0604020202020204" pitchFamily="34" charset="0"/>
                <a:cs typeface="Arial" panose="020B0604020202020204" pitchFamily="34" charset="0"/>
              </a:rPr>
              <a:t>Data Manipulation</a:t>
            </a:r>
            <a:endParaRPr lang="en-IN" sz="1800" b="1"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3986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2B545E-D850-D98D-D7FB-73F077C99CD8}"/>
              </a:ext>
            </a:extLst>
          </p:cNvPr>
          <p:cNvSpPr>
            <a:spLocks noGrp="1"/>
          </p:cNvSpPr>
          <p:nvPr>
            <p:ph idx="1"/>
          </p:nvPr>
        </p:nvSpPr>
        <p:spPr>
          <a:xfrm>
            <a:off x="107336" y="1761069"/>
            <a:ext cx="11299097" cy="5111071"/>
          </a:xfrm>
        </p:spPr>
        <p:txBody>
          <a:bodyPr>
            <a:normAutofit/>
          </a:bodyPr>
          <a:lstStyle/>
          <a:p>
            <a:pPr marL="450000" lvl="1" indent="0">
              <a:buNone/>
            </a:pPr>
            <a:endParaRPr lang="en-US" sz="1100" b="1" dirty="0">
              <a:latin typeface="Arial" panose="020B0604020202020204" pitchFamily="34" charset="0"/>
              <a:cs typeface="Arial" panose="020B0604020202020204" pitchFamily="34" charset="0"/>
            </a:endParaRPr>
          </a:p>
          <a:p>
            <a:pPr marL="36900" indent="0">
              <a:buNone/>
            </a:pPr>
            <a:endParaRPr lang="en-US" sz="1600" b="1" dirty="0">
              <a:latin typeface="Arial" panose="020B0604020202020204" pitchFamily="34" charset="0"/>
              <a:cs typeface="Arial" panose="020B0604020202020204" pitchFamily="34" charset="0"/>
            </a:endParaRPr>
          </a:p>
          <a:p>
            <a:pPr marL="36900" indent="0">
              <a:buNone/>
            </a:pPr>
            <a:endParaRPr lang="en-IN" sz="1400" dirty="0">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0BA83826-3807-A936-CB9F-1AA5C4BD1A23}"/>
              </a:ext>
            </a:extLst>
          </p:cNvPr>
          <p:cNvSpPr>
            <a:spLocks noGrp="1"/>
          </p:cNvSpPr>
          <p:nvPr>
            <p:ph type="title"/>
          </p:nvPr>
        </p:nvSpPr>
        <p:spPr>
          <a:xfrm>
            <a:off x="913795" y="356648"/>
            <a:ext cx="10353762" cy="710153"/>
          </a:xfrm>
        </p:spPr>
        <p:txBody>
          <a:bodyPr>
            <a:normAutofit/>
          </a:bodyPr>
          <a:lstStyle/>
          <a:p>
            <a:r>
              <a:rPr lang="en-US" sz="1800" b="1" dirty="0">
                <a:effectLst/>
                <a:latin typeface="Arial" panose="020B0604020202020204" pitchFamily="34" charset="0"/>
                <a:cs typeface="Arial" panose="020B0604020202020204" pitchFamily="34" charset="0"/>
              </a:rPr>
              <a:t>Exploratory Data Analysis(EDA)</a:t>
            </a:r>
            <a:endParaRPr lang="en-IN" sz="1800" b="1" dirty="0">
              <a:effectLst/>
              <a:latin typeface="Arial" panose="020B0604020202020204" pitchFamily="34" charset="0"/>
              <a:cs typeface="Arial" panose="020B0604020202020204" pitchFamily="34" charset="0"/>
            </a:endParaRPr>
          </a:p>
        </p:txBody>
      </p:sp>
      <p:pic>
        <p:nvPicPr>
          <p:cNvPr id="2060" name="Picture 12">
            <a:extLst>
              <a:ext uri="{FF2B5EF4-FFF2-40B4-BE49-F238E27FC236}">
                <a16:creationId xmlns:a16="http://schemas.microsoft.com/office/drawing/2014/main" id="{EC3530F0-607C-879D-DF2C-E7045B76D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795" y="1182723"/>
            <a:ext cx="9878030" cy="5318629"/>
          </a:xfrm>
          <a:prstGeom prst="rect">
            <a:avLst/>
          </a:prstGeom>
          <a:solidFill>
            <a:schemeClr val="accent1"/>
          </a:solidFill>
        </p:spPr>
      </p:pic>
    </p:spTree>
    <p:extLst>
      <p:ext uri="{BB962C8B-B14F-4D97-AF65-F5344CB8AC3E}">
        <p14:creationId xmlns:p14="http://schemas.microsoft.com/office/powerpoint/2010/main" val="606509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2B545E-D850-D98D-D7FB-73F077C99CD8}"/>
              </a:ext>
            </a:extLst>
          </p:cNvPr>
          <p:cNvSpPr>
            <a:spLocks noGrp="1"/>
          </p:cNvSpPr>
          <p:nvPr>
            <p:ph idx="1"/>
          </p:nvPr>
        </p:nvSpPr>
        <p:spPr>
          <a:xfrm>
            <a:off x="107336" y="1761069"/>
            <a:ext cx="11299097" cy="5111071"/>
          </a:xfrm>
        </p:spPr>
        <p:txBody>
          <a:bodyPr>
            <a:normAutofit/>
          </a:bodyPr>
          <a:lstStyle/>
          <a:p>
            <a:pPr marL="450000" lvl="1" indent="0">
              <a:buNone/>
            </a:pPr>
            <a:endParaRPr lang="en-US" sz="1100" b="1" dirty="0">
              <a:latin typeface="Arial" panose="020B0604020202020204" pitchFamily="34" charset="0"/>
              <a:cs typeface="Arial" panose="020B0604020202020204" pitchFamily="34" charset="0"/>
            </a:endParaRPr>
          </a:p>
          <a:p>
            <a:pPr marL="36900" indent="0">
              <a:buNone/>
            </a:pPr>
            <a:endParaRPr lang="en-US" sz="1600" b="1" dirty="0">
              <a:latin typeface="Arial" panose="020B0604020202020204" pitchFamily="34" charset="0"/>
              <a:cs typeface="Arial" panose="020B0604020202020204" pitchFamily="34" charset="0"/>
            </a:endParaRPr>
          </a:p>
          <a:p>
            <a:pPr marL="36900" indent="0">
              <a:buNone/>
            </a:pPr>
            <a:endParaRPr lang="en-IN" sz="1400" dirty="0">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0BA83826-3807-A936-CB9F-1AA5C4BD1A23}"/>
              </a:ext>
            </a:extLst>
          </p:cNvPr>
          <p:cNvSpPr>
            <a:spLocks noGrp="1"/>
          </p:cNvSpPr>
          <p:nvPr>
            <p:ph type="title"/>
          </p:nvPr>
        </p:nvSpPr>
        <p:spPr>
          <a:xfrm>
            <a:off x="913795" y="356648"/>
            <a:ext cx="10353762" cy="710153"/>
          </a:xfrm>
        </p:spPr>
        <p:txBody>
          <a:bodyPr>
            <a:normAutofit/>
          </a:bodyPr>
          <a:lstStyle/>
          <a:p>
            <a:r>
              <a:rPr lang="en-US" sz="1800" b="1" dirty="0">
                <a:effectLst/>
                <a:latin typeface="Arial" panose="020B0604020202020204" pitchFamily="34" charset="0"/>
                <a:cs typeface="Arial" panose="020B0604020202020204" pitchFamily="34" charset="0"/>
              </a:rPr>
              <a:t>Exploratory Data Analysis(EDA)</a:t>
            </a:r>
            <a:endParaRPr lang="en-IN" sz="1800" b="1" dirty="0">
              <a:effectLst/>
              <a:latin typeface="Arial" panose="020B0604020202020204" pitchFamily="34" charset="0"/>
              <a:cs typeface="Arial" panose="020B0604020202020204" pitchFamily="34" charset="0"/>
            </a:endParaRPr>
          </a:p>
        </p:txBody>
      </p:sp>
      <p:pic>
        <p:nvPicPr>
          <p:cNvPr id="3074" name="Picture 2">
            <a:extLst>
              <a:ext uri="{FF2B5EF4-FFF2-40B4-BE49-F238E27FC236}">
                <a16:creationId xmlns:a16="http://schemas.microsoft.com/office/drawing/2014/main" id="{624CED75-13F9-3A1A-A899-009EB5680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4575" y="2015200"/>
            <a:ext cx="7897307" cy="3956975"/>
          </a:xfrm>
          <a:prstGeom prst="rect">
            <a:avLst/>
          </a:prstGeom>
          <a:solidFill>
            <a:schemeClr val="accent1"/>
          </a:solidFill>
        </p:spPr>
      </p:pic>
    </p:spTree>
    <p:extLst>
      <p:ext uri="{BB962C8B-B14F-4D97-AF65-F5344CB8AC3E}">
        <p14:creationId xmlns:p14="http://schemas.microsoft.com/office/powerpoint/2010/main" val="950929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2B545E-D850-D98D-D7FB-73F077C99CD8}"/>
              </a:ext>
            </a:extLst>
          </p:cNvPr>
          <p:cNvSpPr>
            <a:spLocks noGrp="1"/>
          </p:cNvSpPr>
          <p:nvPr>
            <p:ph idx="1"/>
          </p:nvPr>
        </p:nvSpPr>
        <p:spPr>
          <a:xfrm>
            <a:off x="107336" y="1761069"/>
            <a:ext cx="11299097" cy="5111071"/>
          </a:xfrm>
        </p:spPr>
        <p:txBody>
          <a:bodyPr>
            <a:normAutofit/>
          </a:bodyPr>
          <a:lstStyle/>
          <a:p>
            <a:pPr marL="450000" lvl="1" indent="0">
              <a:buNone/>
            </a:pPr>
            <a:endParaRPr lang="en-US" sz="1100" b="1" dirty="0">
              <a:latin typeface="Arial" panose="020B0604020202020204" pitchFamily="34" charset="0"/>
              <a:cs typeface="Arial" panose="020B0604020202020204" pitchFamily="34" charset="0"/>
            </a:endParaRPr>
          </a:p>
          <a:p>
            <a:pPr marL="36900" indent="0">
              <a:buNone/>
            </a:pPr>
            <a:endParaRPr lang="en-US" sz="1600" b="1" dirty="0">
              <a:latin typeface="Arial" panose="020B0604020202020204" pitchFamily="34" charset="0"/>
              <a:cs typeface="Arial" panose="020B0604020202020204" pitchFamily="34" charset="0"/>
            </a:endParaRPr>
          </a:p>
          <a:p>
            <a:pPr marL="36900" indent="0">
              <a:buNone/>
            </a:pPr>
            <a:endParaRPr lang="en-IN" sz="1400" dirty="0">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0BA83826-3807-A936-CB9F-1AA5C4BD1A23}"/>
              </a:ext>
            </a:extLst>
          </p:cNvPr>
          <p:cNvSpPr>
            <a:spLocks noGrp="1"/>
          </p:cNvSpPr>
          <p:nvPr>
            <p:ph type="title"/>
          </p:nvPr>
        </p:nvSpPr>
        <p:spPr>
          <a:xfrm>
            <a:off x="913795" y="356648"/>
            <a:ext cx="10353762" cy="710153"/>
          </a:xfrm>
        </p:spPr>
        <p:txBody>
          <a:bodyPr>
            <a:normAutofit/>
          </a:bodyPr>
          <a:lstStyle/>
          <a:p>
            <a:r>
              <a:rPr lang="en-US" sz="1800" b="1" dirty="0">
                <a:effectLst/>
                <a:latin typeface="Arial" panose="020B0604020202020204" pitchFamily="34" charset="0"/>
                <a:cs typeface="Arial" panose="020B0604020202020204" pitchFamily="34" charset="0"/>
              </a:rPr>
              <a:t>Exploratory Data Analysis(EDA)</a:t>
            </a:r>
            <a:endParaRPr lang="en-IN" sz="1800" b="1" dirty="0">
              <a:effectLst/>
              <a:latin typeface="Arial" panose="020B0604020202020204" pitchFamily="34" charset="0"/>
              <a:cs typeface="Arial" panose="020B0604020202020204" pitchFamily="34" charset="0"/>
            </a:endParaRPr>
          </a:p>
        </p:txBody>
      </p:sp>
      <p:pic>
        <p:nvPicPr>
          <p:cNvPr id="4098" name="Picture 2">
            <a:extLst>
              <a:ext uri="{FF2B5EF4-FFF2-40B4-BE49-F238E27FC236}">
                <a16:creationId xmlns:a16="http://schemas.microsoft.com/office/drawing/2014/main" id="{6D0B0CC8-1367-DFE1-43DF-AC2FB5569C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75" y="1348695"/>
            <a:ext cx="8572499" cy="5042580"/>
          </a:xfrm>
          <a:prstGeom prst="rect">
            <a:avLst/>
          </a:prstGeom>
          <a:solidFill>
            <a:schemeClr val="accent1"/>
          </a:solidFill>
        </p:spPr>
      </p:pic>
    </p:spTree>
    <p:extLst>
      <p:ext uri="{BB962C8B-B14F-4D97-AF65-F5344CB8AC3E}">
        <p14:creationId xmlns:p14="http://schemas.microsoft.com/office/powerpoint/2010/main" val="3200312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2B545E-D850-D98D-D7FB-73F077C99CD8}"/>
              </a:ext>
            </a:extLst>
          </p:cNvPr>
          <p:cNvSpPr>
            <a:spLocks noGrp="1"/>
          </p:cNvSpPr>
          <p:nvPr>
            <p:ph idx="1"/>
          </p:nvPr>
        </p:nvSpPr>
        <p:spPr>
          <a:xfrm>
            <a:off x="107336" y="1761069"/>
            <a:ext cx="11299097" cy="5111071"/>
          </a:xfrm>
        </p:spPr>
        <p:txBody>
          <a:bodyPr>
            <a:normAutofit/>
          </a:bodyPr>
          <a:lstStyle/>
          <a:p>
            <a:pPr marL="450000" lvl="1" indent="0">
              <a:buNone/>
            </a:pPr>
            <a:endParaRPr lang="en-US" sz="1100" b="1" dirty="0">
              <a:latin typeface="Arial" panose="020B0604020202020204" pitchFamily="34" charset="0"/>
              <a:cs typeface="Arial" panose="020B0604020202020204" pitchFamily="34" charset="0"/>
            </a:endParaRPr>
          </a:p>
          <a:p>
            <a:pPr marL="36900" indent="0">
              <a:buNone/>
            </a:pPr>
            <a:endParaRPr lang="en-US" sz="1600" b="1" dirty="0">
              <a:latin typeface="Arial" panose="020B0604020202020204" pitchFamily="34" charset="0"/>
              <a:cs typeface="Arial" panose="020B0604020202020204" pitchFamily="34" charset="0"/>
            </a:endParaRPr>
          </a:p>
          <a:p>
            <a:pPr marL="36900" indent="0">
              <a:buNone/>
            </a:pPr>
            <a:endParaRPr lang="en-IN" sz="1400" dirty="0">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0BA83826-3807-A936-CB9F-1AA5C4BD1A23}"/>
              </a:ext>
            </a:extLst>
          </p:cNvPr>
          <p:cNvSpPr>
            <a:spLocks noGrp="1"/>
          </p:cNvSpPr>
          <p:nvPr>
            <p:ph type="title"/>
          </p:nvPr>
        </p:nvSpPr>
        <p:spPr>
          <a:xfrm>
            <a:off x="913795" y="356648"/>
            <a:ext cx="10353762" cy="710153"/>
          </a:xfrm>
        </p:spPr>
        <p:txBody>
          <a:bodyPr>
            <a:normAutofit/>
          </a:bodyPr>
          <a:lstStyle/>
          <a:p>
            <a:r>
              <a:rPr lang="en-US" sz="1800" b="1" dirty="0">
                <a:effectLst/>
                <a:latin typeface="Arial" panose="020B0604020202020204" pitchFamily="34" charset="0"/>
                <a:cs typeface="Arial" panose="020B0604020202020204" pitchFamily="34" charset="0"/>
              </a:rPr>
              <a:t>Exploratory Data Analysis(EDA)</a:t>
            </a:r>
            <a:endParaRPr lang="en-IN" sz="1800" b="1" dirty="0">
              <a:effectLst/>
              <a:latin typeface="Arial" panose="020B0604020202020204" pitchFamily="34" charset="0"/>
              <a:cs typeface="Arial" panose="020B0604020202020204" pitchFamily="34" charset="0"/>
            </a:endParaRPr>
          </a:p>
        </p:txBody>
      </p:sp>
      <p:pic>
        <p:nvPicPr>
          <p:cNvPr id="5122" name="Picture 2">
            <a:extLst>
              <a:ext uri="{FF2B5EF4-FFF2-40B4-BE49-F238E27FC236}">
                <a16:creationId xmlns:a16="http://schemas.microsoft.com/office/drawing/2014/main" id="{5A2EA2DF-8B21-4DC3-C788-FF711FC50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025" y="2105025"/>
            <a:ext cx="6477000" cy="3543300"/>
          </a:xfrm>
          <a:prstGeom prst="rect">
            <a:avLst/>
          </a:prstGeom>
          <a:solidFill>
            <a:schemeClr val="accent1"/>
          </a:solidFill>
        </p:spPr>
      </p:pic>
    </p:spTree>
    <p:extLst>
      <p:ext uri="{BB962C8B-B14F-4D97-AF65-F5344CB8AC3E}">
        <p14:creationId xmlns:p14="http://schemas.microsoft.com/office/powerpoint/2010/main" val="2038740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2B545E-D850-D98D-D7FB-73F077C99CD8}"/>
              </a:ext>
            </a:extLst>
          </p:cNvPr>
          <p:cNvSpPr>
            <a:spLocks noGrp="1"/>
          </p:cNvSpPr>
          <p:nvPr>
            <p:ph idx="1"/>
          </p:nvPr>
        </p:nvSpPr>
        <p:spPr>
          <a:xfrm>
            <a:off x="107336" y="1761069"/>
            <a:ext cx="11299097" cy="5111071"/>
          </a:xfrm>
        </p:spPr>
        <p:txBody>
          <a:bodyPr>
            <a:normAutofit/>
          </a:bodyPr>
          <a:lstStyle/>
          <a:p>
            <a:pPr marL="450000" lvl="1" indent="0">
              <a:buNone/>
            </a:pPr>
            <a:endParaRPr lang="en-US" sz="1100" b="1" dirty="0">
              <a:latin typeface="Arial" panose="020B0604020202020204" pitchFamily="34" charset="0"/>
              <a:cs typeface="Arial" panose="020B0604020202020204" pitchFamily="34" charset="0"/>
            </a:endParaRPr>
          </a:p>
          <a:p>
            <a:pPr marL="36900" indent="0">
              <a:buNone/>
            </a:pPr>
            <a:endParaRPr lang="en-US" sz="1600" b="1" dirty="0">
              <a:latin typeface="Arial" panose="020B0604020202020204" pitchFamily="34" charset="0"/>
              <a:cs typeface="Arial" panose="020B0604020202020204" pitchFamily="34" charset="0"/>
            </a:endParaRPr>
          </a:p>
          <a:p>
            <a:pPr marL="36900" indent="0">
              <a:buNone/>
            </a:pPr>
            <a:endParaRPr lang="en-IN" sz="1400" dirty="0">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0BA83826-3807-A936-CB9F-1AA5C4BD1A23}"/>
              </a:ext>
            </a:extLst>
          </p:cNvPr>
          <p:cNvSpPr>
            <a:spLocks noGrp="1"/>
          </p:cNvSpPr>
          <p:nvPr>
            <p:ph type="title"/>
          </p:nvPr>
        </p:nvSpPr>
        <p:spPr>
          <a:xfrm>
            <a:off x="913795" y="356648"/>
            <a:ext cx="10353762" cy="710153"/>
          </a:xfrm>
        </p:spPr>
        <p:txBody>
          <a:bodyPr>
            <a:normAutofit/>
          </a:bodyPr>
          <a:lstStyle/>
          <a:p>
            <a:r>
              <a:rPr lang="en-US" sz="1800" b="1" dirty="0">
                <a:effectLst/>
                <a:latin typeface="Arial" panose="020B0604020202020204" pitchFamily="34" charset="0"/>
                <a:cs typeface="Arial" panose="020B0604020202020204" pitchFamily="34" charset="0"/>
              </a:rPr>
              <a:t>Exploratory Data Analysis(EDA)</a:t>
            </a:r>
            <a:endParaRPr lang="en-IN" sz="1800" b="1" dirty="0">
              <a:effectLst/>
              <a:latin typeface="Arial" panose="020B0604020202020204" pitchFamily="34" charset="0"/>
              <a:cs typeface="Arial" panose="020B0604020202020204" pitchFamily="34" charset="0"/>
            </a:endParaRPr>
          </a:p>
        </p:txBody>
      </p:sp>
      <p:pic>
        <p:nvPicPr>
          <p:cNvPr id="6146" name="Picture 2">
            <a:extLst>
              <a:ext uri="{FF2B5EF4-FFF2-40B4-BE49-F238E27FC236}">
                <a16:creationId xmlns:a16="http://schemas.microsoft.com/office/drawing/2014/main" id="{6F0F11BE-824A-90BD-5B16-F179825B3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513" y="1066801"/>
            <a:ext cx="8410575" cy="5476875"/>
          </a:xfrm>
          <a:prstGeom prst="rect">
            <a:avLst/>
          </a:prstGeom>
          <a:solidFill>
            <a:schemeClr val="accent1"/>
          </a:solidFill>
        </p:spPr>
      </p:pic>
    </p:spTree>
    <p:extLst>
      <p:ext uri="{BB962C8B-B14F-4D97-AF65-F5344CB8AC3E}">
        <p14:creationId xmlns:p14="http://schemas.microsoft.com/office/powerpoint/2010/main" val="42080168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{62A8A6B0-F2EC-4E2F-A7FF-A1873B6E5612}tf11665031_win32</Template>
  <TotalTime>143</TotalTime>
  <Words>750</Words>
  <Application>Microsoft Office PowerPoint</Application>
  <PresentationFormat>Widescreen</PresentationFormat>
  <Paragraphs>126</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Arial Nova</vt:lpstr>
      <vt:lpstr>Arial Nova Light</vt:lpstr>
      <vt:lpstr>Wingdings</vt:lpstr>
      <vt:lpstr>Wingdings 2</vt:lpstr>
      <vt:lpstr>SlateVTI</vt:lpstr>
      <vt:lpstr>Lead Score Case Study</vt:lpstr>
      <vt:lpstr>Problem Statement</vt:lpstr>
      <vt:lpstr>Solution Process</vt:lpstr>
      <vt:lpstr>Data Manipulation</vt:lpstr>
      <vt:lpstr>Exploratory Data Analysis(EDA)</vt:lpstr>
      <vt:lpstr>Exploratory Data Analysis(EDA)</vt:lpstr>
      <vt:lpstr>Exploratory Data Analysis(EDA)</vt:lpstr>
      <vt:lpstr>Exploratory Data Analysis(EDA)</vt:lpstr>
      <vt:lpstr>Exploratory Data Analysis(EDA)</vt:lpstr>
      <vt:lpstr>Exploratory Data Analysis(EDA)</vt:lpstr>
      <vt:lpstr>Exploratory Data Analysis(EDA)</vt:lpstr>
      <vt:lpstr>Exploratory Data Analysis(EDA)</vt:lpstr>
      <vt:lpstr>Exploratory Data Analysis(EDA)</vt:lpstr>
      <vt:lpstr>Exploratory Data Analysis(EDA)</vt:lpstr>
      <vt:lpstr>Exploratory Data Analysis(EDA)</vt:lpstr>
      <vt:lpstr>Exploratory Data Analysis(EDA)</vt:lpstr>
      <vt:lpstr>Exploratory Data Analysis(EDA)</vt:lpstr>
      <vt:lpstr>Exploratory Data Analysis(EDA)</vt:lpstr>
      <vt:lpstr>Exploratory Data Analysis(EDA)</vt:lpstr>
      <vt:lpstr>Data Conversion</vt:lpstr>
      <vt:lpstr>Model Building</vt:lpstr>
      <vt:lpstr>ROC Curve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 Score Case Study</dc:title>
  <dc:creator>AUROBINDA MOHAPATRA</dc:creator>
  <cp:lastModifiedBy>AUROBINDA MOHAPATRA</cp:lastModifiedBy>
  <cp:revision>2</cp:revision>
  <dcterms:created xsi:type="dcterms:W3CDTF">2023-01-28T18:26:43Z</dcterms:created>
  <dcterms:modified xsi:type="dcterms:W3CDTF">2023-01-28T20:50:03Z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